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ppt/tags/tag57.xml" ContentType="application/vnd.openxmlformats-officedocument.presentationml.tags+xml"/>
  <Override PartName="/ppt/notesSlides/notesSlide57.xml" ContentType="application/vnd.openxmlformats-officedocument.presentationml.notesSlide+xml"/>
  <Override PartName="/ppt/tags/tag58.xml" ContentType="application/vnd.openxmlformats-officedocument.presentationml.tags+xml"/>
  <Override PartName="/ppt/notesSlides/notesSlide58.xml" ContentType="application/vnd.openxmlformats-officedocument.presentationml.notesSlide+xml"/>
  <Override PartName="/ppt/tags/tag59.xml" ContentType="application/vnd.openxmlformats-officedocument.presentationml.tags+xml"/>
  <Override PartName="/ppt/notesSlides/notesSlide59.xml" ContentType="application/vnd.openxmlformats-officedocument.presentationml.notesSlide+xml"/>
  <Override PartName="/ppt/tags/tag60.xml" ContentType="application/vnd.openxmlformats-officedocument.presentationml.tags+xml"/>
  <Override PartName="/ppt/notesSlides/notesSlide60.xml" ContentType="application/vnd.openxmlformats-officedocument.presentationml.notesSlide+xml"/>
  <Override PartName="/ppt/tags/tag61.xml" ContentType="application/vnd.openxmlformats-officedocument.presentationml.tags+xml"/>
  <Override PartName="/ppt/notesSlides/notesSlide61.xml" ContentType="application/vnd.openxmlformats-officedocument.presentationml.notesSlide+xml"/>
  <Override PartName="/ppt/tags/tag62.xml" ContentType="application/vnd.openxmlformats-officedocument.presentationml.tags+xml"/>
  <Override PartName="/ppt/notesSlides/notesSlide62.xml" ContentType="application/vnd.openxmlformats-officedocument.presentationml.notesSlide+xml"/>
  <Override PartName="/ppt/tags/tag63.xml" ContentType="application/vnd.openxmlformats-officedocument.presentationml.tags+xml"/>
  <Override PartName="/ppt/notesSlides/notesSlide63.xml" ContentType="application/vnd.openxmlformats-officedocument.presentationml.notesSlide+xml"/>
  <Override PartName="/ppt/tags/tag64.xml" ContentType="application/vnd.openxmlformats-officedocument.presentationml.tags+xml"/>
  <Override PartName="/ppt/notesSlides/notesSlide64.xml" ContentType="application/vnd.openxmlformats-officedocument.presentationml.notesSlide+xml"/>
  <Override PartName="/ppt/tags/tag65.xml" ContentType="application/vnd.openxmlformats-officedocument.presentationml.tags+xml"/>
  <Override PartName="/ppt/notesSlides/notesSlide65.xml" ContentType="application/vnd.openxmlformats-officedocument.presentationml.notesSlide+xml"/>
  <Override PartName="/ppt/tags/tag66.xml" ContentType="application/vnd.openxmlformats-officedocument.presentationml.tags+xml"/>
  <Override PartName="/ppt/notesSlides/notesSlide66.xml" ContentType="application/vnd.openxmlformats-officedocument.presentationml.notesSlide+xml"/>
  <Override PartName="/ppt/tags/tag67.xml" ContentType="application/vnd.openxmlformats-officedocument.presentationml.tags+xml"/>
  <Override PartName="/ppt/notesSlides/notesSlide67.xml" ContentType="application/vnd.openxmlformats-officedocument.presentationml.notesSlide+xml"/>
  <Override PartName="/ppt/tags/tag68.xml" ContentType="application/vnd.openxmlformats-officedocument.presentationml.tags+xml"/>
  <Override PartName="/ppt/notesSlides/notesSlide68.xml" ContentType="application/vnd.openxmlformats-officedocument.presentationml.notesSlide+xml"/>
  <Override PartName="/ppt/tags/tag69.xml" ContentType="application/vnd.openxmlformats-officedocument.presentationml.tags+xml"/>
  <Override PartName="/ppt/notesSlides/notesSlide69.xml" ContentType="application/vnd.openxmlformats-officedocument.presentationml.notesSlide+xml"/>
  <Override PartName="/ppt/tags/tag70.xml" ContentType="application/vnd.openxmlformats-officedocument.presentationml.tags+xml"/>
  <Override PartName="/ppt/notesSlides/notesSlide70.xml" ContentType="application/vnd.openxmlformats-officedocument.presentationml.notesSlide+xml"/>
  <Override PartName="/ppt/tags/tag71.xml" ContentType="application/vnd.openxmlformats-officedocument.presentationml.tags+xml"/>
  <Override PartName="/ppt/notesSlides/notesSlide71.xml" ContentType="application/vnd.openxmlformats-officedocument.presentationml.notesSlide+xml"/>
  <Override PartName="/ppt/tags/tag72.xml" ContentType="application/vnd.openxmlformats-officedocument.presentationml.tags+xml"/>
  <Override PartName="/ppt/notesSlides/notesSlide72.xml" ContentType="application/vnd.openxmlformats-officedocument.presentationml.notesSlide+xml"/>
  <Override PartName="/ppt/tags/tag73.xml" ContentType="application/vnd.openxmlformats-officedocument.presentationml.tags+xml"/>
  <Override PartName="/ppt/notesSlides/notesSlide73.xml" ContentType="application/vnd.openxmlformats-officedocument.presentationml.notesSlide+xml"/>
  <Override PartName="/ppt/tags/tag74.xml" ContentType="application/vnd.openxmlformats-officedocument.presentationml.tags+xml"/>
  <Override PartName="/ppt/notesSlides/notesSlide74.xml" ContentType="application/vnd.openxmlformats-officedocument.presentationml.notesSlide+xml"/>
  <Override PartName="/ppt/tags/tag75.xml" ContentType="application/vnd.openxmlformats-officedocument.presentationml.tags+xml"/>
  <Override PartName="/ppt/notesSlides/notesSlide75.xml" ContentType="application/vnd.openxmlformats-officedocument.presentationml.notesSlide+xml"/>
  <Override PartName="/ppt/tags/tag76.xml" ContentType="application/vnd.openxmlformats-officedocument.presentationml.tags+xml"/>
  <Override PartName="/ppt/notesSlides/notesSlide76.xml" ContentType="application/vnd.openxmlformats-officedocument.presentationml.notesSlide+xml"/>
  <Override PartName="/ppt/tags/tag77.xml" ContentType="application/vnd.openxmlformats-officedocument.presentationml.tags+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3"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4" autoAdjust="0"/>
    <p:restoredTop sz="94660"/>
  </p:normalViewPr>
  <p:slideViewPr>
    <p:cSldViewPr>
      <p:cViewPr>
        <p:scale>
          <a:sx n="77" d="100"/>
          <a:sy n="77" d="100"/>
        </p:scale>
        <p:origin x="-4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C997C4-286C-4892-AB91-B7AFC78DEAD8}" type="datetimeFigureOut">
              <a:rPr lang="en-US" smtClean="0"/>
              <a:pPr/>
              <a:t>11/24/2014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083A74-4FD5-478E-8581-24FF4206CCB4}" type="slidenum">
              <a:rPr lang="en-US" smtClean="0"/>
              <a:pPr/>
              <a:t>‹#›</a:t>
            </a:fld>
            <a:endParaRPr lang="en-US"/>
          </a:p>
        </p:txBody>
      </p:sp>
    </p:spTree>
    <p:extLst>
      <p:ext uri="{BB962C8B-B14F-4D97-AF65-F5344CB8AC3E}">
        <p14:creationId xmlns:p14="http://schemas.microsoft.com/office/powerpoint/2010/main" val="46663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1</a:t>
            </a:fld>
            <a:endParaRPr lang="en-US"/>
          </a:p>
        </p:txBody>
      </p:sp>
    </p:spTree>
    <p:extLst>
      <p:ext uri="{BB962C8B-B14F-4D97-AF65-F5344CB8AC3E}">
        <p14:creationId xmlns:p14="http://schemas.microsoft.com/office/powerpoint/2010/main" val="568799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10</a:t>
            </a:fld>
            <a:endParaRPr lang="en-US"/>
          </a:p>
        </p:txBody>
      </p:sp>
    </p:spTree>
    <p:extLst>
      <p:ext uri="{BB962C8B-B14F-4D97-AF65-F5344CB8AC3E}">
        <p14:creationId xmlns:p14="http://schemas.microsoft.com/office/powerpoint/2010/main" val="721700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11</a:t>
            </a:fld>
            <a:endParaRPr lang="en-US"/>
          </a:p>
        </p:txBody>
      </p:sp>
    </p:spTree>
    <p:extLst>
      <p:ext uri="{BB962C8B-B14F-4D97-AF65-F5344CB8AC3E}">
        <p14:creationId xmlns:p14="http://schemas.microsoft.com/office/powerpoint/2010/main" val="340200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12</a:t>
            </a:fld>
            <a:endParaRPr lang="en-US"/>
          </a:p>
        </p:txBody>
      </p:sp>
    </p:spTree>
    <p:extLst>
      <p:ext uri="{BB962C8B-B14F-4D97-AF65-F5344CB8AC3E}">
        <p14:creationId xmlns:p14="http://schemas.microsoft.com/office/powerpoint/2010/main" val="72379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13</a:t>
            </a:fld>
            <a:endParaRPr lang="en-US"/>
          </a:p>
        </p:txBody>
      </p:sp>
    </p:spTree>
    <p:extLst>
      <p:ext uri="{BB962C8B-B14F-4D97-AF65-F5344CB8AC3E}">
        <p14:creationId xmlns:p14="http://schemas.microsoft.com/office/powerpoint/2010/main" val="790163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14</a:t>
            </a:fld>
            <a:endParaRPr lang="en-US"/>
          </a:p>
        </p:txBody>
      </p:sp>
    </p:spTree>
    <p:extLst>
      <p:ext uri="{BB962C8B-B14F-4D97-AF65-F5344CB8AC3E}">
        <p14:creationId xmlns:p14="http://schemas.microsoft.com/office/powerpoint/2010/main" val="170698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15</a:t>
            </a:fld>
            <a:endParaRPr lang="en-US"/>
          </a:p>
        </p:txBody>
      </p:sp>
    </p:spTree>
    <p:extLst>
      <p:ext uri="{BB962C8B-B14F-4D97-AF65-F5344CB8AC3E}">
        <p14:creationId xmlns:p14="http://schemas.microsoft.com/office/powerpoint/2010/main" val="3233754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16</a:t>
            </a:fld>
            <a:endParaRPr lang="en-US"/>
          </a:p>
        </p:txBody>
      </p:sp>
    </p:spTree>
    <p:extLst>
      <p:ext uri="{BB962C8B-B14F-4D97-AF65-F5344CB8AC3E}">
        <p14:creationId xmlns:p14="http://schemas.microsoft.com/office/powerpoint/2010/main" val="582150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17</a:t>
            </a:fld>
            <a:endParaRPr lang="en-US"/>
          </a:p>
        </p:txBody>
      </p:sp>
    </p:spTree>
    <p:extLst>
      <p:ext uri="{BB962C8B-B14F-4D97-AF65-F5344CB8AC3E}">
        <p14:creationId xmlns:p14="http://schemas.microsoft.com/office/powerpoint/2010/main" val="240369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18</a:t>
            </a:fld>
            <a:endParaRPr lang="en-US"/>
          </a:p>
        </p:txBody>
      </p:sp>
    </p:spTree>
    <p:extLst>
      <p:ext uri="{BB962C8B-B14F-4D97-AF65-F5344CB8AC3E}">
        <p14:creationId xmlns:p14="http://schemas.microsoft.com/office/powerpoint/2010/main" val="2152445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19</a:t>
            </a:fld>
            <a:endParaRPr lang="en-US"/>
          </a:p>
        </p:txBody>
      </p:sp>
    </p:spTree>
    <p:extLst>
      <p:ext uri="{BB962C8B-B14F-4D97-AF65-F5344CB8AC3E}">
        <p14:creationId xmlns:p14="http://schemas.microsoft.com/office/powerpoint/2010/main" val="187731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2</a:t>
            </a:fld>
            <a:endParaRPr lang="en-US"/>
          </a:p>
        </p:txBody>
      </p:sp>
    </p:spTree>
    <p:extLst>
      <p:ext uri="{BB962C8B-B14F-4D97-AF65-F5344CB8AC3E}">
        <p14:creationId xmlns:p14="http://schemas.microsoft.com/office/powerpoint/2010/main" val="1663427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20</a:t>
            </a:fld>
            <a:endParaRPr lang="en-US"/>
          </a:p>
        </p:txBody>
      </p:sp>
    </p:spTree>
    <p:extLst>
      <p:ext uri="{BB962C8B-B14F-4D97-AF65-F5344CB8AC3E}">
        <p14:creationId xmlns:p14="http://schemas.microsoft.com/office/powerpoint/2010/main" val="1875786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21</a:t>
            </a:fld>
            <a:endParaRPr lang="en-US"/>
          </a:p>
        </p:txBody>
      </p:sp>
    </p:spTree>
    <p:extLst>
      <p:ext uri="{BB962C8B-B14F-4D97-AF65-F5344CB8AC3E}">
        <p14:creationId xmlns:p14="http://schemas.microsoft.com/office/powerpoint/2010/main" val="3511016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22</a:t>
            </a:fld>
            <a:endParaRPr lang="en-US"/>
          </a:p>
        </p:txBody>
      </p:sp>
    </p:spTree>
    <p:extLst>
      <p:ext uri="{BB962C8B-B14F-4D97-AF65-F5344CB8AC3E}">
        <p14:creationId xmlns:p14="http://schemas.microsoft.com/office/powerpoint/2010/main" val="469799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23</a:t>
            </a:fld>
            <a:endParaRPr lang="en-US"/>
          </a:p>
        </p:txBody>
      </p:sp>
    </p:spTree>
    <p:extLst>
      <p:ext uri="{BB962C8B-B14F-4D97-AF65-F5344CB8AC3E}">
        <p14:creationId xmlns:p14="http://schemas.microsoft.com/office/powerpoint/2010/main" val="1611595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24</a:t>
            </a:fld>
            <a:endParaRPr lang="en-US"/>
          </a:p>
        </p:txBody>
      </p:sp>
    </p:spTree>
    <p:extLst>
      <p:ext uri="{BB962C8B-B14F-4D97-AF65-F5344CB8AC3E}">
        <p14:creationId xmlns:p14="http://schemas.microsoft.com/office/powerpoint/2010/main" val="2549922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25</a:t>
            </a:fld>
            <a:endParaRPr lang="en-US"/>
          </a:p>
        </p:txBody>
      </p:sp>
    </p:spTree>
    <p:extLst>
      <p:ext uri="{BB962C8B-B14F-4D97-AF65-F5344CB8AC3E}">
        <p14:creationId xmlns:p14="http://schemas.microsoft.com/office/powerpoint/2010/main" val="1768690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26</a:t>
            </a:fld>
            <a:endParaRPr lang="en-US"/>
          </a:p>
        </p:txBody>
      </p:sp>
    </p:spTree>
    <p:extLst>
      <p:ext uri="{BB962C8B-B14F-4D97-AF65-F5344CB8AC3E}">
        <p14:creationId xmlns:p14="http://schemas.microsoft.com/office/powerpoint/2010/main" val="827474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27</a:t>
            </a:fld>
            <a:endParaRPr lang="en-US"/>
          </a:p>
        </p:txBody>
      </p:sp>
    </p:spTree>
    <p:extLst>
      <p:ext uri="{BB962C8B-B14F-4D97-AF65-F5344CB8AC3E}">
        <p14:creationId xmlns:p14="http://schemas.microsoft.com/office/powerpoint/2010/main" val="2729859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28</a:t>
            </a:fld>
            <a:endParaRPr lang="en-US"/>
          </a:p>
        </p:txBody>
      </p:sp>
    </p:spTree>
    <p:extLst>
      <p:ext uri="{BB962C8B-B14F-4D97-AF65-F5344CB8AC3E}">
        <p14:creationId xmlns:p14="http://schemas.microsoft.com/office/powerpoint/2010/main" val="1031694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29</a:t>
            </a:fld>
            <a:endParaRPr lang="en-US"/>
          </a:p>
        </p:txBody>
      </p:sp>
    </p:spTree>
    <p:extLst>
      <p:ext uri="{BB962C8B-B14F-4D97-AF65-F5344CB8AC3E}">
        <p14:creationId xmlns:p14="http://schemas.microsoft.com/office/powerpoint/2010/main" val="255473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3</a:t>
            </a:fld>
            <a:endParaRPr lang="en-US"/>
          </a:p>
        </p:txBody>
      </p:sp>
    </p:spTree>
    <p:extLst>
      <p:ext uri="{BB962C8B-B14F-4D97-AF65-F5344CB8AC3E}">
        <p14:creationId xmlns:p14="http://schemas.microsoft.com/office/powerpoint/2010/main" val="1870254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30</a:t>
            </a:fld>
            <a:endParaRPr lang="en-US"/>
          </a:p>
        </p:txBody>
      </p:sp>
    </p:spTree>
    <p:extLst>
      <p:ext uri="{BB962C8B-B14F-4D97-AF65-F5344CB8AC3E}">
        <p14:creationId xmlns:p14="http://schemas.microsoft.com/office/powerpoint/2010/main" val="2693758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31</a:t>
            </a:fld>
            <a:endParaRPr lang="en-US"/>
          </a:p>
        </p:txBody>
      </p:sp>
    </p:spTree>
    <p:extLst>
      <p:ext uri="{BB962C8B-B14F-4D97-AF65-F5344CB8AC3E}">
        <p14:creationId xmlns:p14="http://schemas.microsoft.com/office/powerpoint/2010/main" val="901024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32</a:t>
            </a:fld>
            <a:endParaRPr lang="en-US"/>
          </a:p>
        </p:txBody>
      </p:sp>
    </p:spTree>
    <p:extLst>
      <p:ext uri="{BB962C8B-B14F-4D97-AF65-F5344CB8AC3E}">
        <p14:creationId xmlns:p14="http://schemas.microsoft.com/office/powerpoint/2010/main" val="876346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33</a:t>
            </a:fld>
            <a:endParaRPr lang="en-US"/>
          </a:p>
        </p:txBody>
      </p:sp>
    </p:spTree>
    <p:extLst>
      <p:ext uri="{BB962C8B-B14F-4D97-AF65-F5344CB8AC3E}">
        <p14:creationId xmlns:p14="http://schemas.microsoft.com/office/powerpoint/2010/main" val="106433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34</a:t>
            </a:fld>
            <a:endParaRPr lang="en-US"/>
          </a:p>
        </p:txBody>
      </p:sp>
    </p:spTree>
    <p:extLst>
      <p:ext uri="{BB962C8B-B14F-4D97-AF65-F5344CB8AC3E}">
        <p14:creationId xmlns:p14="http://schemas.microsoft.com/office/powerpoint/2010/main" val="1602773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35</a:t>
            </a:fld>
            <a:endParaRPr lang="en-US"/>
          </a:p>
        </p:txBody>
      </p:sp>
    </p:spTree>
    <p:extLst>
      <p:ext uri="{BB962C8B-B14F-4D97-AF65-F5344CB8AC3E}">
        <p14:creationId xmlns:p14="http://schemas.microsoft.com/office/powerpoint/2010/main" val="1307279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36</a:t>
            </a:fld>
            <a:endParaRPr lang="en-US"/>
          </a:p>
        </p:txBody>
      </p:sp>
    </p:spTree>
    <p:extLst>
      <p:ext uri="{BB962C8B-B14F-4D97-AF65-F5344CB8AC3E}">
        <p14:creationId xmlns:p14="http://schemas.microsoft.com/office/powerpoint/2010/main" val="3270566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37</a:t>
            </a:fld>
            <a:endParaRPr lang="en-US"/>
          </a:p>
        </p:txBody>
      </p:sp>
    </p:spTree>
    <p:extLst>
      <p:ext uri="{BB962C8B-B14F-4D97-AF65-F5344CB8AC3E}">
        <p14:creationId xmlns:p14="http://schemas.microsoft.com/office/powerpoint/2010/main" val="3550611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38</a:t>
            </a:fld>
            <a:endParaRPr lang="en-US"/>
          </a:p>
        </p:txBody>
      </p:sp>
    </p:spTree>
    <p:extLst>
      <p:ext uri="{BB962C8B-B14F-4D97-AF65-F5344CB8AC3E}">
        <p14:creationId xmlns:p14="http://schemas.microsoft.com/office/powerpoint/2010/main" val="2895527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39</a:t>
            </a:fld>
            <a:endParaRPr lang="en-US"/>
          </a:p>
        </p:txBody>
      </p:sp>
    </p:spTree>
    <p:extLst>
      <p:ext uri="{BB962C8B-B14F-4D97-AF65-F5344CB8AC3E}">
        <p14:creationId xmlns:p14="http://schemas.microsoft.com/office/powerpoint/2010/main" val="13349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4</a:t>
            </a:fld>
            <a:endParaRPr lang="en-US"/>
          </a:p>
        </p:txBody>
      </p:sp>
    </p:spTree>
    <p:extLst>
      <p:ext uri="{BB962C8B-B14F-4D97-AF65-F5344CB8AC3E}">
        <p14:creationId xmlns:p14="http://schemas.microsoft.com/office/powerpoint/2010/main" val="2226276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40</a:t>
            </a:fld>
            <a:endParaRPr lang="en-US"/>
          </a:p>
        </p:txBody>
      </p:sp>
    </p:spTree>
    <p:extLst>
      <p:ext uri="{BB962C8B-B14F-4D97-AF65-F5344CB8AC3E}">
        <p14:creationId xmlns:p14="http://schemas.microsoft.com/office/powerpoint/2010/main" val="1824821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41</a:t>
            </a:fld>
            <a:endParaRPr lang="en-US"/>
          </a:p>
        </p:txBody>
      </p:sp>
    </p:spTree>
    <p:extLst>
      <p:ext uri="{BB962C8B-B14F-4D97-AF65-F5344CB8AC3E}">
        <p14:creationId xmlns:p14="http://schemas.microsoft.com/office/powerpoint/2010/main" val="2064919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42</a:t>
            </a:fld>
            <a:endParaRPr lang="en-US"/>
          </a:p>
        </p:txBody>
      </p:sp>
    </p:spTree>
    <p:extLst>
      <p:ext uri="{BB962C8B-B14F-4D97-AF65-F5344CB8AC3E}">
        <p14:creationId xmlns:p14="http://schemas.microsoft.com/office/powerpoint/2010/main" val="1630725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43</a:t>
            </a:fld>
            <a:endParaRPr lang="en-US"/>
          </a:p>
        </p:txBody>
      </p:sp>
    </p:spTree>
    <p:extLst>
      <p:ext uri="{BB962C8B-B14F-4D97-AF65-F5344CB8AC3E}">
        <p14:creationId xmlns:p14="http://schemas.microsoft.com/office/powerpoint/2010/main" val="3490573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44</a:t>
            </a:fld>
            <a:endParaRPr lang="en-US"/>
          </a:p>
        </p:txBody>
      </p:sp>
    </p:spTree>
    <p:extLst>
      <p:ext uri="{BB962C8B-B14F-4D97-AF65-F5344CB8AC3E}">
        <p14:creationId xmlns:p14="http://schemas.microsoft.com/office/powerpoint/2010/main" val="16198154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45</a:t>
            </a:fld>
            <a:endParaRPr lang="en-US"/>
          </a:p>
        </p:txBody>
      </p:sp>
    </p:spTree>
    <p:extLst>
      <p:ext uri="{BB962C8B-B14F-4D97-AF65-F5344CB8AC3E}">
        <p14:creationId xmlns:p14="http://schemas.microsoft.com/office/powerpoint/2010/main" val="2161510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46</a:t>
            </a:fld>
            <a:endParaRPr lang="en-US"/>
          </a:p>
        </p:txBody>
      </p:sp>
    </p:spTree>
    <p:extLst>
      <p:ext uri="{BB962C8B-B14F-4D97-AF65-F5344CB8AC3E}">
        <p14:creationId xmlns:p14="http://schemas.microsoft.com/office/powerpoint/2010/main" val="650740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47</a:t>
            </a:fld>
            <a:endParaRPr lang="en-US"/>
          </a:p>
        </p:txBody>
      </p:sp>
    </p:spTree>
    <p:extLst>
      <p:ext uri="{BB962C8B-B14F-4D97-AF65-F5344CB8AC3E}">
        <p14:creationId xmlns:p14="http://schemas.microsoft.com/office/powerpoint/2010/main" val="4271798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48</a:t>
            </a:fld>
            <a:endParaRPr lang="en-US"/>
          </a:p>
        </p:txBody>
      </p:sp>
    </p:spTree>
    <p:extLst>
      <p:ext uri="{BB962C8B-B14F-4D97-AF65-F5344CB8AC3E}">
        <p14:creationId xmlns:p14="http://schemas.microsoft.com/office/powerpoint/2010/main" val="6221879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49</a:t>
            </a:fld>
            <a:endParaRPr lang="en-US"/>
          </a:p>
        </p:txBody>
      </p:sp>
    </p:spTree>
    <p:extLst>
      <p:ext uri="{BB962C8B-B14F-4D97-AF65-F5344CB8AC3E}">
        <p14:creationId xmlns:p14="http://schemas.microsoft.com/office/powerpoint/2010/main" val="309734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5</a:t>
            </a:fld>
            <a:endParaRPr lang="en-US"/>
          </a:p>
        </p:txBody>
      </p:sp>
    </p:spTree>
    <p:extLst>
      <p:ext uri="{BB962C8B-B14F-4D97-AF65-F5344CB8AC3E}">
        <p14:creationId xmlns:p14="http://schemas.microsoft.com/office/powerpoint/2010/main" val="13650320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50</a:t>
            </a:fld>
            <a:endParaRPr lang="en-US"/>
          </a:p>
        </p:txBody>
      </p:sp>
    </p:spTree>
    <p:extLst>
      <p:ext uri="{BB962C8B-B14F-4D97-AF65-F5344CB8AC3E}">
        <p14:creationId xmlns:p14="http://schemas.microsoft.com/office/powerpoint/2010/main" val="26803602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51</a:t>
            </a:fld>
            <a:endParaRPr lang="en-US"/>
          </a:p>
        </p:txBody>
      </p:sp>
    </p:spTree>
    <p:extLst>
      <p:ext uri="{BB962C8B-B14F-4D97-AF65-F5344CB8AC3E}">
        <p14:creationId xmlns:p14="http://schemas.microsoft.com/office/powerpoint/2010/main" val="32510850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52</a:t>
            </a:fld>
            <a:endParaRPr lang="en-US"/>
          </a:p>
        </p:txBody>
      </p:sp>
    </p:spTree>
    <p:extLst>
      <p:ext uri="{BB962C8B-B14F-4D97-AF65-F5344CB8AC3E}">
        <p14:creationId xmlns:p14="http://schemas.microsoft.com/office/powerpoint/2010/main" val="37199919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53</a:t>
            </a:fld>
            <a:endParaRPr lang="en-US"/>
          </a:p>
        </p:txBody>
      </p:sp>
    </p:spTree>
    <p:extLst>
      <p:ext uri="{BB962C8B-B14F-4D97-AF65-F5344CB8AC3E}">
        <p14:creationId xmlns:p14="http://schemas.microsoft.com/office/powerpoint/2010/main" val="5208514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54</a:t>
            </a:fld>
            <a:endParaRPr lang="en-US"/>
          </a:p>
        </p:txBody>
      </p:sp>
    </p:spTree>
    <p:extLst>
      <p:ext uri="{BB962C8B-B14F-4D97-AF65-F5344CB8AC3E}">
        <p14:creationId xmlns:p14="http://schemas.microsoft.com/office/powerpoint/2010/main" val="17486704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55</a:t>
            </a:fld>
            <a:endParaRPr lang="en-US"/>
          </a:p>
        </p:txBody>
      </p:sp>
    </p:spTree>
    <p:extLst>
      <p:ext uri="{BB962C8B-B14F-4D97-AF65-F5344CB8AC3E}">
        <p14:creationId xmlns:p14="http://schemas.microsoft.com/office/powerpoint/2010/main" val="33910916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56</a:t>
            </a:fld>
            <a:endParaRPr lang="en-US"/>
          </a:p>
        </p:txBody>
      </p:sp>
    </p:spTree>
    <p:extLst>
      <p:ext uri="{BB962C8B-B14F-4D97-AF65-F5344CB8AC3E}">
        <p14:creationId xmlns:p14="http://schemas.microsoft.com/office/powerpoint/2010/main" val="17991294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57</a:t>
            </a:fld>
            <a:endParaRPr lang="en-US"/>
          </a:p>
        </p:txBody>
      </p:sp>
    </p:spTree>
    <p:extLst>
      <p:ext uri="{BB962C8B-B14F-4D97-AF65-F5344CB8AC3E}">
        <p14:creationId xmlns:p14="http://schemas.microsoft.com/office/powerpoint/2010/main" val="40840704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58</a:t>
            </a:fld>
            <a:endParaRPr lang="en-US"/>
          </a:p>
        </p:txBody>
      </p:sp>
    </p:spTree>
    <p:extLst>
      <p:ext uri="{BB962C8B-B14F-4D97-AF65-F5344CB8AC3E}">
        <p14:creationId xmlns:p14="http://schemas.microsoft.com/office/powerpoint/2010/main" val="189095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59</a:t>
            </a:fld>
            <a:endParaRPr lang="en-US"/>
          </a:p>
        </p:txBody>
      </p:sp>
    </p:spTree>
    <p:extLst>
      <p:ext uri="{BB962C8B-B14F-4D97-AF65-F5344CB8AC3E}">
        <p14:creationId xmlns:p14="http://schemas.microsoft.com/office/powerpoint/2010/main" val="20776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6</a:t>
            </a:fld>
            <a:endParaRPr lang="en-US"/>
          </a:p>
        </p:txBody>
      </p:sp>
    </p:spTree>
    <p:extLst>
      <p:ext uri="{BB962C8B-B14F-4D97-AF65-F5344CB8AC3E}">
        <p14:creationId xmlns:p14="http://schemas.microsoft.com/office/powerpoint/2010/main" val="2072130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60</a:t>
            </a:fld>
            <a:endParaRPr lang="en-US"/>
          </a:p>
        </p:txBody>
      </p:sp>
    </p:spTree>
    <p:extLst>
      <p:ext uri="{BB962C8B-B14F-4D97-AF65-F5344CB8AC3E}">
        <p14:creationId xmlns:p14="http://schemas.microsoft.com/office/powerpoint/2010/main" val="1536863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61</a:t>
            </a:fld>
            <a:endParaRPr lang="en-US"/>
          </a:p>
        </p:txBody>
      </p:sp>
    </p:spTree>
    <p:extLst>
      <p:ext uri="{BB962C8B-B14F-4D97-AF65-F5344CB8AC3E}">
        <p14:creationId xmlns:p14="http://schemas.microsoft.com/office/powerpoint/2010/main" val="18076236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62</a:t>
            </a:fld>
            <a:endParaRPr lang="en-US"/>
          </a:p>
        </p:txBody>
      </p:sp>
    </p:spTree>
    <p:extLst>
      <p:ext uri="{BB962C8B-B14F-4D97-AF65-F5344CB8AC3E}">
        <p14:creationId xmlns:p14="http://schemas.microsoft.com/office/powerpoint/2010/main" val="27422630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63</a:t>
            </a:fld>
            <a:endParaRPr lang="en-US"/>
          </a:p>
        </p:txBody>
      </p:sp>
    </p:spTree>
    <p:extLst>
      <p:ext uri="{BB962C8B-B14F-4D97-AF65-F5344CB8AC3E}">
        <p14:creationId xmlns:p14="http://schemas.microsoft.com/office/powerpoint/2010/main" val="39186535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64</a:t>
            </a:fld>
            <a:endParaRPr lang="en-US"/>
          </a:p>
        </p:txBody>
      </p:sp>
    </p:spTree>
    <p:extLst>
      <p:ext uri="{BB962C8B-B14F-4D97-AF65-F5344CB8AC3E}">
        <p14:creationId xmlns:p14="http://schemas.microsoft.com/office/powerpoint/2010/main" val="39364119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65</a:t>
            </a:fld>
            <a:endParaRPr lang="en-US"/>
          </a:p>
        </p:txBody>
      </p:sp>
    </p:spTree>
    <p:extLst>
      <p:ext uri="{BB962C8B-B14F-4D97-AF65-F5344CB8AC3E}">
        <p14:creationId xmlns:p14="http://schemas.microsoft.com/office/powerpoint/2010/main" val="30271088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66</a:t>
            </a:fld>
            <a:endParaRPr lang="en-US"/>
          </a:p>
        </p:txBody>
      </p:sp>
    </p:spTree>
    <p:extLst>
      <p:ext uri="{BB962C8B-B14F-4D97-AF65-F5344CB8AC3E}">
        <p14:creationId xmlns:p14="http://schemas.microsoft.com/office/powerpoint/2010/main" val="21910759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67</a:t>
            </a:fld>
            <a:endParaRPr lang="en-US"/>
          </a:p>
        </p:txBody>
      </p:sp>
    </p:spTree>
    <p:extLst>
      <p:ext uri="{BB962C8B-B14F-4D97-AF65-F5344CB8AC3E}">
        <p14:creationId xmlns:p14="http://schemas.microsoft.com/office/powerpoint/2010/main" val="37908437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68</a:t>
            </a:fld>
            <a:endParaRPr lang="en-US"/>
          </a:p>
        </p:txBody>
      </p:sp>
    </p:spTree>
    <p:extLst>
      <p:ext uri="{BB962C8B-B14F-4D97-AF65-F5344CB8AC3E}">
        <p14:creationId xmlns:p14="http://schemas.microsoft.com/office/powerpoint/2010/main" val="10795477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69</a:t>
            </a:fld>
            <a:endParaRPr lang="en-US"/>
          </a:p>
        </p:txBody>
      </p:sp>
    </p:spTree>
    <p:extLst>
      <p:ext uri="{BB962C8B-B14F-4D97-AF65-F5344CB8AC3E}">
        <p14:creationId xmlns:p14="http://schemas.microsoft.com/office/powerpoint/2010/main" val="2732911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7</a:t>
            </a:fld>
            <a:endParaRPr lang="en-US"/>
          </a:p>
        </p:txBody>
      </p:sp>
    </p:spTree>
    <p:extLst>
      <p:ext uri="{BB962C8B-B14F-4D97-AF65-F5344CB8AC3E}">
        <p14:creationId xmlns:p14="http://schemas.microsoft.com/office/powerpoint/2010/main" val="12764751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70</a:t>
            </a:fld>
            <a:endParaRPr lang="en-US"/>
          </a:p>
        </p:txBody>
      </p:sp>
    </p:spTree>
    <p:extLst>
      <p:ext uri="{BB962C8B-B14F-4D97-AF65-F5344CB8AC3E}">
        <p14:creationId xmlns:p14="http://schemas.microsoft.com/office/powerpoint/2010/main" val="41421764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71</a:t>
            </a:fld>
            <a:endParaRPr lang="en-US"/>
          </a:p>
        </p:txBody>
      </p:sp>
    </p:spTree>
    <p:extLst>
      <p:ext uri="{BB962C8B-B14F-4D97-AF65-F5344CB8AC3E}">
        <p14:creationId xmlns:p14="http://schemas.microsoft.com/office/powerpoint/2010/main" val="7409402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72</a:t>
            </a:fld>
            <a:endParaRPr lang="en-US"/>
          </a:p>
        </p:txBody>
      </p:sp>
    </p:spTree>
    <p:extLst>
      <p:ext uri="{BB962C8B-B14F-4D97-AF65-F5344CB8AC3E}">
        <p14:creationId xmlns:p14="http://schemas.microsoft.com/office/powerpoint/2010/main" val="28434050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73</a:t>
            </a:fld>
            <a:endParaRPr lang="en-US"/>
          </a:p>
        </p:txBody>
      </p:sp>
    </p:spTree>
    <p:extLst>
      <p:ext uri="{BB962C8B-B14F-4D97-AF65-F5344CB8AC3E}">
        <p14:creationId xmlns:p14="http://schemas.microsoft.com/office/powerpoint/2010/main" val="34824694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74</a:t>
            </a:fld>
            <a:endParaRPr lang="en-US"/>
          </a:p>
        </p:txBody>
      </p:sp>
    </p:spTree>
    <p:extLst>
      <p:ext uri="{BB962C8B-B14F-4D97-AF65-F5344CB8AC3E}">
        <p14:creationId xmlns:p14="http://schemas.microsoft.com/office/powerpoint/2010/main" val="18523256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75</a:t>
            </a:fld>
            <a:endParaRPr lang="en-US"/>
          </a:p>
        </p:txBody>
      </p:sp>
    </p:spTree>
    <p:extLst>
      <p:ext uri="{BB962C8B-B14F-4D97-AF65-F5344CB8AC3E}">
        <p14:creationId xmlns:p14="http://schemas.microsoft.com/office/powerpoint/2010/main" val="15602450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76</a:t>
            </a:fld>
            <a:endParaRPr lang="en-US"/>
          </a:p>
        </p:txBody>
      </p:sp>
    </p:spTree>
    <p:extLst>
      <p:ext uri="{BB962C8B-B14F-4D97-AF65-F5344CB8AC3E}">
        <p14:creationId xmlns:p14="http://schemas.microsoft.com/office/powerpoint/2010/main" val="35004200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77</a:t>
            </a:fld>
            <a:endParaRPr lang="en-US"/>
          </a:p>
        </p:txBody>
      </p:sp>
    </p:spTree>
    <p:extLst>
      <p:ext uri="{BB962C8B-B14F-4D97-AF65-F5344CB8AC3E}">
        <p14:creationId xmlns:p14="http://schemas.microsoft.com/office/powerpoint/2010/main" val="366217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8</a:t>
            </a:fld>
            <a:endParaRPr lang="en-US"/>
          </a:p>
        </p:txBody>
      </p:sp>
    </p:spTree>
    <p:extLst>
      <p:ext uri="{BB962C8B-B14F-4D97-AF65-F5344CB8AC3E}">
        <p14:creationId xmlns:p14="http://schemas.microsoft.com/office/powerpoint/2010/main" val="530548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83A74-4FD5-478E-8581-24FF4206CCB4}" type="slidenum">
              <a:rPr lang="en-US" smtClean="0"/>
              <a:pPr/>
              <a:t>9</a:t>
            </a:fld>
            <a:endParaRPr lang="en-US"/>
          </a:p>
        </p:txBody>
      </p:sp>
    </p:spTree>
    <p:extLst>
      <p:ext uri="{BB962C8B-B14F-4D97-AF65-F5344CB8AC3E}">
        <p14:creationId xmlns:p14="http://schemas.microsoft.com/office/powerpoint/2010/main" val="202368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744417-2369-46A4-9E0F-D7158ADF93E5}"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FEF37-3CBB-4C68-B834-63D36CFAF2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44417-2369-46A4-9E0F-D7158ADF93E5}"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FEF37-3CBB-4C68-B834-63D36CFAF2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44417-2369-46A4-9E0F-D7158ADF93E5}"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FEF37-3CBB-4C68-B834-63D36CFAF2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44417-2369-46A4-9E0F-D7158ADF93E5}"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FEF37-3CBB-4C68-B834-63D36CFAF2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744417-2369-46A4-9E0F-D7158ADF93E5}" type="datetimeFigureOut">
              <a:rPr lang="en-US" smtClean="0"/>
              <a:pPr/>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FEF37-3CBB-4C68-B834-63D36CFAF2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744417-2369-46A4-9E0F-D7158ADF93E5}" type="datetimeFigureOut">
              <a:rPr lang="en-US" smtClean="0"/>
              <a:pPr/>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FEF37-3CBB-4C68-B834-63D36CFAF2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744417-2369-46A4-9E0F-D7158ADF93E5}" type="datetimeFigureOut">
              <a:rPr lang="en-US" smtClean="0"/>
              <a:pPr/>
              <a:t>11/24/2014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4FEF37-3CBB-4C68-B834-63D36CFAF2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744417-2369-46A4-9E0F-D7158ADF93E5}" type="datetimeFigureOut">
              <a:rPr lang="en-US" smtClean="0"/>
              <a:pPr/>
              <a:t>11/24/2014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4FEF37-3CBB-4C68-B834-63D36CFAF2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44417-2369-46A4-9E0F-D7158ADF93E5}" type="datetimeFigureOut">
              <a:rPr lang="en-US" smtClean="0"/>
              <a:pPr/>
              <a:t>11/24/2014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4FEF37-3CBB-4C68-B834-63D36CFAF2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44417-2369-46A4-9E0F-D7158ADF93E5}" type="datetimeFigureOut">
              <a:rPr lang="en-US" smtClean="0"/>
              <a:pPr/>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FEF37-3CBB-4C68-B834-63D36CFAF2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44417-2369-46A4-9E0F-D7158ADF93E5}" type="datetimeFigureOut">
              <a:rPr lang="en-US" smtClean="0"/>
              <a:pPr/>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FEF37-3CBB-4C68-B834-63D36CFAF2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44417-2369-46A4-9E0F-D7158ADF93E5}" type="datetimeFigureOut">
              <a:rPr lang="en-US" smtClean="0"/>
              <a:pPr/>
              <a:t>11/24/2014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FEF37-3CBB-4C68-B834-63D36CFAF2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static.pdesas.org/Content/Documents/KYST_ALG1_AAEC_Smpl_Qstns_Glssry_April-2012.pdf"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3.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40.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41.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59.pn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66.pn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72.png"/><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73.pn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74.png"/><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82.png"/><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8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85.png"/><Relationship Id="rId4" Type="http://schemas.openxmlformats.org/officeDocument/2006/relationships/image" Target="../media/image8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87.png"/><Relationship Id="rId4" Type="http://schemas.openxmlformats.org/officeDocument/2006/relationships/image" Target="../media/image8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8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8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93.png"/><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0.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96.png"/><Relationship Id="rId4" Type="http://schemas.openxmlformats.org/officeDocument/2006/relationships/image" Target="../media/image90.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3.xml"/><Relationship Id="rId5" Type="http://schemas.openxmlformats.org/officeDocument/2006/relationships/image" Target="../media/image101.png"/><Relationship Id="rId4" Type="http://schemas.openxmlformats.org/officeDocument/2006/relationships/image" Target="../media/image100.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106.png"/><Relationship Id="rId4" Type="http://schemas.openxmlformats.org/officeDocument/2006/relationships/image" Target="../media/image10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107.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109.png"/><Relationship Id="rId4" Type="http://schemas.openxmlformats.org/officeDocument/2006/relationships/image" Target="../media/image108.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110.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112.png"/><Relationship Id="rId4" Type="http://schemas.openxmlformats.org/officeDocument/2006/relationships/image" Target="../media/image1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113.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4.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119.png"/><Relationship Id="rId4" Type="http://schemas.openxmlformats.org/officeDocument/2006/relationships/image" Target="../media/image114.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121.png"/><Relationship Id="rId4" Type="http://schemas.openxmlformats.org/officeDocument/2006/relationships/image" Target="../media/image120.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76.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2.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7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Algebra I </a:t>
            </a:r>
            <a:br>
              <a:rPr lang="en-US" dirty="0" smtClean="0"/>
            </a:br>
            <a:r>
              <a:rPr lang="en-US" dirty="0" smtClean="0"/>
              <a:t>Keystone Exam</a:t>
            </a:r>
            <a:br>
              <a:rPr lang="en-US" dirty="0" smtClean="0"/>
            </a:br>
            <a:r>
              <a:rPr lang="en-US" dirty="0" smtClean="0"/>
              <a:t>Sample Questions</a:t>
            </a:r>
            <a:endParaRPr lang="en-US" dirty="0"/>
          </a:p>
        </p:txBody>
      </p:sp>
      <p:sp>
        <p:nvSpPr>
          <p:cNvPr id="3" name="TextBox 2"/>
          <p:cNvSpPr txBox="1"/>
          <p:nvPr/>
        </p:nvSpPr>
        <p:spPr>
          <a:xfrm>
            <a:off x="1371600" y="5342572"/>
            <a:ext cx="6324600" cy="1477328"/>
          </a:xfrm>
          <a:prstGeom prst="rect">
            <a:avLst/>
          </a:prstGeom>
          <a:noFill/>
        </p:spPr>
        <p:txBody>
          <a:bodyPr wrap="square" rtlCol="0">
            <a:spAutoFit/>
          </a:bodyPr>
          <a:lstStyle/>
          <a:p>
            <a:pPr algn="ctr"/>
            <a:r>
              <a:rPr lang="en-US" dirty="0" smtClean="0"/>
              <a:t>Problems taken from: Keystone Exams: Algebra I Assessment Anchors and Eligible Content</a:t>
            </a:r>
          </a:p>
          <a:p>
            <a:r>
              <a:rPr lang="en-US" dirty="0">
                <a:hlinkClick r:id="rId4"/>
              </a:rPr>
              <a:t>http://</a:t>
            </a:r>
            <a:r>
              <a:rPr lang="en-US" dirty="0" smtClean="0">
                <a:hlinkClick r:id="rId4"/>
              </a:rPr>
              <a:t>static.pdesas.org/Content/Documents/KYST_ALG1_AAEC_Smpl_Qstns_Glssry_April-2012.pdf</a:t>
            </a:r>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A1.1.1.5.3</a:t>
            </a:r>
            <a:endParaRPr lang="en-US" dirty="0"/>
          </a:p>
        </p:txBody>
      </p:sp>
      <p:pic>
        <p:nvPicPr>
          <p:cNvPr id="9218" name="Picture 2"/>
          <p:cNvPicPr>
            <a:picLocks noGrp="1" noChangeAspect="1" noChangeArrowheads="1"/>
          </p:cNvPicPr>
          <p:nvPr>
            <p:ph idx="1"/>
          </p:nvPr>
        </p:nvPicPr>
        <p:blipFill>
          <a:blip r:embed="rId4" cstate="print"/>
          <a:srcRect/>
          <a:stretch>
            <a:fillRect/>
          </a:stretch>
        </p:blipFill>
        <p:spPr bwMode="auto">
          <a:xfrm>
            <a:off x="1295400" y="1600200"/>
            <a:ext cx="6553200" cy="4881236"/>
          </a:xfrm>
          <a:prstGeom prst="rect">
            <a:avLst/>
          </a:prstGeom>
          <a:noFill/>
          <a:ln w="9525">
            <a:noFill/>
            <a:miter lim="800000"/>
            <a:headEnd/>
            <a:tailEnd/>
          </a:ln>
        </p:spPr>
      </p:pic>
      <p:sp>
        <p:nvSpPr>
          <p:cNvPr id="4" name="Oval 3"/>
          <p:cNvSpPr/>
          <p:nvPr/>
        </p:nvSpPr>
        <p:spPr>
          <a:xfrm>
            <a:off x="1219200" y="58674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a:t>
            </a:r>
            <a:endParaRPr lang="en-US" dirty="0"/>
          </a:p>
        </p:txBody>
      </p:sp>
      <p:pic>
        <p:nvPicPr>
          <p:cNvPr id="10242" name="Picture 2"/>
          <p:cNvPicPr>
            <a:picLocks noGrp="1" noChangeAspect="1" noChangeArrowheads="1"/>
          </p:cNvPicPr>
          <p:nvPr>
            <p:ph idx="1"/>
          </p:nvPr>
        </p:nvPicPr>
        <p:blipFill>
          <a:blip r:embed="rId4" cstate="print"/>
          <a:srcRect/>
          <a:stretch>
            <a:fillRect/>
          </a:stretch>
        </p:blipFill>
        <p:spPr bwMode="auto">
          <a:xfrm>
            <a:off x="381000" y="1295400"/>
            <a:ext cx="8229600" cy="2873829"/>
          </a:xfrm>
          <a:prstGeom prst="rect">
            <a:avLst/>
          </a:prstGeom>
          <a:noFill/>
          <a:ln w="9525">
            <a:noFill/>
            <a:miter lim="800000"/>
            <a:headEnd/>
            <a:tailEnd/>
          </a:ln>
        </p:spPr>
      </p:pic>
      <p:pic>
        <p:nvPicPr>
          <p:cNvPr id="10243" name="Picture 3"/>
          <p:cNvPicPr>
            <a:picLocks noChangeAspect="1" noChangeArrowheads="1"/>
          </p:cNvPicPr>
          <p:nvPr/>
        </p:nvPicPr>
        <p:blipFill>
          <a:blip r:embed="rId5" cstate="print"/>
          <a:srcRect/>
          <a:stretch>
            <a:fillRect/>
          </a:stretch>
        </p:blipFill>
        <p:spPr bwMode="auto">
          <a:xfrm>
            <a:off x="152400" y="4419600"/>
            <a:ext cx="8915400" cy="33510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TextBox 2"/>
              <p:cNvSpPr txBox="1"/>
              <p:nvPr/>
            </p:nvSpPr>
            <p:spPr>
              <a:xfrm>
                <a:off x="2590800" y="5257800"/>
                <a:ext cx="35052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a:rPr>
                        <m:t>𝐴</m:t>
                      </m:r>
                      <m:r>
                        <a:rPr lang="en-US" sz="3600" b="0" i="1" smtClean="0">
                          <a:solidFill>
                            <a:srgbClr val="FF0000"/>
                          </a:solidFill>
                          <a:latin typeface="Cambria Math"/>
                        </a:rPr>
                        <m:t>=</m:t>
                      </m:r>
                      <m:sSup>
                        <m:sSupPr>
                          <m:ctrlPr>
                            <a:rPr lang="en-US" sz="3600" b="0" i="1" smtClean="0">
                              <a:solidFill>
                                <a:srgbClr val="FF0000"/>
                              </a:solidFill>
                              <a:latin typeface="Cambria Math"/>
                            </a:rPr>
                          </m:ctrlPr>
                        </m:sSupPr>
                        <m:e>
                          <m:r>
                            <a:rPr lang="en-US" sz="3600" b="0" i="1" smtClean="0">
                              <a:solidFill>
                                <a:srgbClr val="FF0000"/>
                              </a:solidFill>
                              <a:latin typeface="Cambria Math"/>
                            </a:rPr>
                            <m:t>h</m:t>
                          </m:r>
                        </m:e>
                        <m:sup>
                          <m:r>
                            <a:rPr lang="en-US" sz="3600" b="0" i="1" smtClean="0">
                              <a:solidFill>
                                <a:srgbClr val="FF0000"/>
                              </a:solidFill>
                              <a:latin typeface="Cambria Math"/>
                            </a:rPr>
                            <m:t>2</m:t>
                          </m:r>
                        </m:sup>
                      </m:sSup>
                      <m:r>
                        <a:rPr lang="en-US" sz="3600" b="0" i="1" smtClean="0">
                          <a:solidFill>
                            <a:srgbClr val="FF0000"/>
                          </a:solidFill>
                          <a:latin typeface="Cambria Math"/>
                        </a:rPr>
                        <m:t>+4</m:t>
                      </m:r>
                      <m:r>
                        <a:rPr lang="en-US" sz="3600" b="0" i="1" smtClean="0">
                          <a:solidFill>
                            <a:srgbClr val="FF0000"/>
                          </a:solidFill>
                          <a:latin typeface="Cambria Math"/>
                        </a:rPr>
                        <m:t>h</m:t>
                      </m:r>
                    </m:oMath>
                  </m:oMathPara>
                </a14:m>
                <a:endParaRPr lang="en-US" sz="36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590800" y="5257800"/>
                <a:ext cx="3505200" cy="646331"/>
              </a:xfrm>
              <a:prstGeom prst="rect">
                <a:avLst/>
              </a:prstGeom>
              <a:blipFill rotWithShape="1">
                <a:blip r:embed="rId6" cstate="print"/>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a:t>
            </a:r>
            <a:endParaRPr lang="en-US" dirty="0"/>
          </a:p>
        </p:txBody>
      </p:sp>
      <p:pic>
        <p:nvPicPr>
          <p:cNvPr id="10242" name="Picture 2"/>
          <p:cNvPicPr>
            <a:picLocks noGrp="1" noChangeAspect="1" noChangeArrowheads="1"/>
          </p:cNvPicPr>
          <p:nvPr>
            <p:ph idx="1"/>
          </p:nvPr>
        </p:nvPicPr>
        <p:blipFill>
          <a:blip r:embed="rId4" cstate="print"/>
          <a:srcRect/>
          <a:stretch>
            <a:fillRect/>
          </a:stretch>
        </p:blipFill>
        <p:spPr bwMode="auto">
          <a:xfrm>
            <a:off x="381000" y="1295400"/>
            <a:ext cx="8229600" cy="2873829"/>
          </a:xfrm>
          <a:prstGeom prst="rect">
            <a:avLst/>
          </a:prstGeom>
          <a:noFill/>
          <a:ln w="9525">
            <a:noFill/>
            <a:miter lim="800000"/>
            <a:headEnd/>
            <a:tailEnd/>
          </a:ln>
        </p:spPr>
      </p:pic>
      <p:pic>
        <p:nvPicPr>
          <p:cNvPr id="11266" name="Picture 2"/>
          <p:cNvPicPr>
            <a:picLocks noChangeAspect="1" noChangeArrowheads="1"/>
          </p:cNvPicPr>
          <p:nvPr/>
        </p:nvPicPr>
        <p:blipFill>
          <a:blip r:embed="rId5" cstate="print"/>
          <a:srcRect/>
          <a:stretch>
            <a:fillRect/>
          </a:stretch>
        </p:blipFill>
        <p:spPr bwMode="auto">
          <a:xfrm>
            <a:off x="123044" y="4267200"/>
            <a:ext cx="9020956" cy="9906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p:cNvSpPr txBox="1"/>
              <p:nvPr/>
            </p:nvSpPr>
            <p:spPr>
              <a:xfrm>
                <a:off x="2590800" y="5257800"/>
                <a:ext cx="40386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a:rPr>
                        <m:t>𝐴</m:t>
                      </m:r>
                      <m:r>
                        <a:rPr lang="en-US" sz="3600" b="0" i="1" smtClean="0">
                          <a:solidFill>
                            <a:srgbClr val="FF0000"/>
                          </a:solidFill>
                          <a:latin typeface="Cambria Math"/>
                        </a:rPr>
                        <m:t>=</m:t>
                      </m:r>
                      <m:sSup>
                        <m:sSupPr>
                          <m:ctrlPr>
                            <a:rPr lang="en-US" sz="3600" b="0" i="1" smtClean="0">
                              <a:solidFill>
                                <a:srgbClr val="FF0000"/>
                              </a:solidFill>
                              <a:latin typeface="Cambria Math"/>
                            </a:rPr>
                          </m:ctrlPr>
                        </m:sSupPr>
                        <m:e>
                          <m:r>
                            <a:rPr lang="en-US" sz="3600" b="0" i="1" smtClean="0">
                              <a:solidFill>
                                <a:srgbClr val="FF0000"/>
                              </a:solidFill>
                              <a:latin typeface="Cambria Math"/>
                            </a:rPr>
                            <m:t>h</m:t>
                          </m:r>
                        </m:e>
                        <m:sup>
                          <m:r>
                            <a:rPr lang="en-US" sz="3600" b="0" i="1" smtClean="0">
                              <a:solidFill>
                                <a:srgbClr val="FF0000"/>
                              </a:solidFill>
                              <a:latin typeface="Cambria Math"/>
                            </a:rPr>
                            <m:t>2</m:t>
                          </m:r>
                        </m:sup>
                      </m:sSup>
                      <m:r>
                        <a:rPr lang="en-US" sz="3600" b="0" i="1" smtClean="0">
                          <a:solidFill>
                            <a:srgbClr val="FF0000"/>
                          </a:solidFill>
                          <a:latin typeface="Cambria Math"/>
                        </a:rPr>
                        <m:t>+16</m:t>
                      </m:r>
                      <m:r>
                        <a:rPr lang="en-US" sz="3600" b="0" i="1" smtClean="0">
                          <a:solidFill>
                            <a:srgbClr val="FF0000"/>
                          </a:solidFill>
                          <a:latin typeface="Cambria Math"/>
                        </a:rPr>
                        <m:t>h</m:t>
                      </m:r>
                      <m:r>
                        <a:rPr lang="en-US" sz="3600" b="0" i="1" smtClean="0">
                          <a:solidFill>
                            <a:srgbClr val="FF0000"/>
                          </a:solidFill>
                          <a:latin typeface="Cambria Math"/>
                        </a:rPr>
                        <m:t>+60</m:t>
                      </m:r>
                    </m:oMath>
                  </m:oMathPara>
                </a14:m>
                <a:endParaRPr lang="en-US" sz="36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90800" y="5257800"/>
                <a:ext cx="4038600" cy="646331"/>
              </a:xfrm>
              <a:prstGeom prst="rect">
                <a:avLst/>
              </a:prstGeom>
              <a:blipFill rotWithShape="1">
                <a:blip r:embed="rId6" cstate="print"/>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a:t>
            </a:r>
            <a:endParaRPr lang="en-US" dirty="0"/>
          </a:p>
        </p:txBody>
      </p:sp>
      <p:pic>
        <p:nvPicPr>
          <p:cNvPr id="10242" name="Picture 2"/>
          <p:cNvPicPr>
            <a:picLocks noGrp="1" noChangeAspect="1" noChangeArrowheads="1"/>
          </p:cNvPicPr>
          <p:nvPr>
            <p:ph idx="1"/>
          </p:nvPr>
        </p:nvPicPr>
        <p:blipFill>
          <a:blip r:embed="rId4" cstate="print"/>
          <a:srcRect/>
          <a:stretch>
            <a:fillRect/>
          </a:stretch>
        </p:blipFill>
        <p:spPr bwMode="auto">
          <a:xfrm>
            <a:off x="381000" y="1295400"/>
            <a:ext cx="8229600" cy="2873829"/>
          </a:xfrm>
          <a:prstGeom prst="rect">
            <a:avLst/>
          </a:prstGeom>
          <a:noFill/>
          <a:ln w="9525">
            <a:noFill/>
            <a:miter lim="800000"/>
            <a:headEnd/>
            <a:tailEnd/>
          </a:ln>
        </p:spPr>
      </p:pic>
      <p:pic>
        <p:nvPicPr>
          <p:cNvPr id="12290" name="Picture 2"/>
          <p:cNvPicPr>
            <a:picLocks noChangeAspect="1" noChangeArrowheads="1"/>
          </p:cNvPicPr>
          <p:nvPr/>
        </p:nvPicPr>
        <p:blipFill>
          <a:blip r:embed="rId5" cstate="print"/>
          <a:srcRect/>
          <a:stretch>
            <a:fillRect/>
          </a:stretch>
        </p:blipFill>
        <p:spPr bwMode="auto">
          <a:xfrm>
            <a:off x="228600" y="4191000"/>
            <a:ext cx="8686800" cy="1177114"/>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p:cNvSpPr txBox="1"/>
              <p:nvPr/>
            </p:nvSpPr>
            <p:spPr>
              <a:xfrm>
                <a:off x="533400" y="5257800"/>
                <a:ext cx="8077200" cy="1323439"/>
              </a:xfrm>
              <a:prstGeom prst="rect">
                <a:avLst/>
              </a:prstGeom>
              <a:noFill/>
            </p:spPr>
            <p:txBody>
              <a:bodyPr wrap="square" rtlCol="0">
                <a:spAutoFit/>
              </a:bodyPr>
              <a:lstStyle/>
              <a:p>
                <a:r>
                  <a:rPr lang="en-US" sz="2000" dirty="0" smtClean="0">
                    <a:solidFill>
                      <a:srgbClr val="FF0000"/>
                    </a:solidFill>
                  </a:rPr>
                  <a:t>The width of the new frame is 1 inch. To do this problem I factored </a:t>
                </a:r>
                <a14:m>
                  <m:oMath xmlns:m="http://schemas.openxmlformats.org/officeDocument/2006/math">
                    <m:sSup>
                      <m:sSupPr>
                        <m:ctrlPr>
                          <a:rPr lang="en-US" sz="2000" i="1" smtClean="0">
                            <a:solidFill>
                              <a:srgbClr val="FF0000"/>
                            </a:solidFill>
                            <a:latin typeface="Cambria Math"/>
                          </a:rPr>
                        </m:ctrlPr>
                      </m:sSupPr>
                      <m:e>
                        <m:r>
                          <a:rPr lang="en-US" sz="2000" b="0" i="1" smtClean="0">
                            <a:solidFill>
                              <a:srgbClr val="FF0000"/>
                            </a:solidFill>
                            <a:latin typeface="Cambria Math"/>
                          </a:rPr>
                          <m:t>h</m:t>
                        </m:r>
                      </m:e>
                      <m:sup>
                        <m:r>
                          <a:rPr lang="en-US" sz="2000" i="1" smtClean="0">
                            <a:solidFill>
                              <a:srgbClr val="FF0000"/>
                            </a:solidFill>
                            <a:latin typeface="Cambria Math"/>
                          </a:rPr>
                          <m:t>2</m:t>
                        </m:r>
                      </m:sup>
                    </m:sSup>
                    <m:r>
                      <a:rPr lang="en-US" sz="2000" b="0" i="1" smtClean="0">
                        <a:solidFill>
                          <a:srgbClr val="FF0000"/>
                        </a:solidFill>
                        <a:latin typeface="Cambria Math"/>
                      </a:rPr>
                      <m:t>+8</m:t>
                    </m:r>
                    <m:r>
                      <a:rPr lang="en-US" sz="2000" b="0" i="1" smtClean="0">
                        <a:solidFill>
                          <a:srgbClr val="FF0000"/>
                        </a:solidFill>
                        <a:latin typeface="Cambria Math"/>
                      </a:rPr>
                      <m:t>h</m:t>
                    </m:r>
                    <m:r>
                      <a:rPr lang="en-US" sz="2000" b="0" i="1" smtClean="0">
                        <a:solidFill>
                          <a:srgbClr val="FF0000"/>
                        </a:solidFill>
                        <a:latin typeface="Cambria Math"/>
                      </a:rPr>
                      <m:t>+12</m:t>
                    </m:r>
                  </m:oMath>
                </a14:m>
                <a:r>
                  <a:rPr lang="en-US" sz="2000" dirty="0" smtClean="0">
                    <a:solidFill>
                      <a:srgbClr val="FF0000"/>
                    </a:solidFill>
                  </a:rPr>
                  <a:t> into </a:t>
                </a:r>
                <a14:m>
                  <m:oMath xmlns:m="http://schemas.openxmlformats.org/officeDocument/2006/math">
                    <m:r>
                      <a:rPr lang="en-US" sz="2000" b="0" i="1" smtClean="0">
                        <a:solidFill>
                          <a:srgbClr val="FF0000"/>
                        </a:solidFill>
                        <a:latin typeface="Cambria Math"/>
                      </a:rPr>
                      <m:t>(</m:t>
                    </m:r>
                    <m:r>
                      <a:rPr lang="en-US" sz="2000" b="0" i="1" smtClean="0">
                        <a:solidFill>
                          <a:srgbClr val="FF0000"/>
                        </a:solidFill>
                        <a:latin typeface="Cambria Math"/>
                      </a:rPr>
                      <m:t>h</m:t>
                    </m:r>
                    <m:r>
                      <a:rPr lang="en-US" sz="2000" b="0" i="1" smtClean="0">
                        <a:solidFill>
                          <a:srgbClr val="FF0000"/>
                        </a:solidFill>
                        <a:latin typeface="Cambria Math"/>
                      </a:rPr>
                      <m:t>+6)(</m:t>
                    </m:r>
                    <m:r>
                      <a:rPr lang="en-US" sz="2000" b="0" i="1" smtClean="0">
                        <a:solidFill>
                          <a:srgbClr val="FF0000"/>
                        </a:solidFill>
                        <a:latin typeface="Cambria Math"/>
                      </a:rPr>
                      <m:t>h</m:t>
                    </m:r>
                    <m:r>
                      <a:rPr lang="en-US" sz="2000" b="0" i="1" smtClean="0">
                        <a:solidFill>
                          <a:srgbClr val="FF0000"/>
                        </a:solidFill>
                        <a:latin typeface="Cambria Math"/>
                      </a:rPr>
                      <m:t>+2)</m:t>
                    </m:r>
                  </m:oMath>
                </a14:m>
                <a:r>
                  <a:rPr lang="en-US" sz="2000" dirty="0" smtClean="0">
                    <a:solidFill>
                      <a:srgbClr val="FF0000"/>
                    </a:solidFill>
                  </a:rPr>
                  <a:t> to find the length and height of the canvas and frame. The new height, h + 2, is 2 more than the height of the canvas, h, so the new frame must add a total of 2 inches, 1 on each side.</a:t>
                </a:r>
                <a:endParaRPr lang="en-US" sz="20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3400" y="5257800"/>
                <a:ext cx="8077200" cy="1323439"/>
              </a:xfrm>
              <a:prstGeom prst="rect">
                <a:avLst/>
              </a:prstGeom>
              <a:blipFill rotWithShape="1">
                <a:blip r:embed="rId6" cstate="print"/>
                <a:stretch>
                  <a:fillRect l="-830" t="-2304" b="-6912"/>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a:t>
            </a:r>
            <a:endParaRPr lang="en-US" dirty="0"/>
          </a:p>
        </p:txBody>
      </p:sp>
      <p:pic>
        <p:nvPicPr>
          <p:cNvPr id="13314" name="Picture 2"/>
          <p:cNvPicPr>
            <a:picLocks noGrp="1" noChangeAspect="1" noChangeArrowheads="1"/>
          </p:cNvPicPr>
          <p:nvPr>
            <p:ph idx="1"/>
          </p:nvPr>
        </p:nvPicPr>
        <p:blipFill>
          <a:blip r:embed="rId4" cstate="print"/>
          <a:srcRect/>
          <a:stretch>
            <a:fillRect/>
          </a:stretch>
        </p:blipFill>
        <p:spPr bwMode="auto">
          <a:xfrm>
            <a:off x="609600" y="1524000"/>
            <a:ext cx="8229600" cy="921224"/>
          </a:xfrm>
          <a:prstGeom prst="rect">
            <a:avLst/>
          </a:prstGeom>
          <a:noFill/>
          <a:ln w="9525">
            <a:noFill/>
            <a:miter lim="800000"/>
            <a:headEnd/>
            <a:tailEnd/>
          </a:ln>
        </p:spPr>
      </p:pic>
      <p:pic>
        <p:nvPicPr>
          <p:cNvPr id="13315" name="Picture 3"/>
          <p:cNvPicPr>
            <a:picLocks noChangeAspect="1" noChangeArrowheads="1"/>
          </p:cNvPicPr>
          <p:nvPr/>
        </p:nvPicPr>
        <p:blipFill>
          <a:blip r:embed="rId5" cstate="print"/>
          <a:srcRect/>
          <a:stretch>
            <a:fillRect/>
          </a:stretch>
        </p:blipFill>
        <p:spPr bwMode="auto">
          <a:xfrm>
            <a:off x="533400" y="3505200"/>
            <a:ext cx="5819775" cy="3333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p:cNvSpPr txBox="1"/>
              <p:nvPr/>
            </p:nvSpPr>
            <p:spPr>
              <a:xfrm>
                <a:off x="1295400" y="4495800"/>
                <a:ext cx="5943600"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a:rPr>
                        <m:t>0.003, </m:t>
                      </m:r>
                      <m:sSup>
                        <m:sSupPr>
                          <m:ctrlPr>
                            <a:rPr lang="en-US" sz="3600" b="0" i="1" smtClean="0">
                              <a:solidFill>
                                <a:srgbClr val="FF0000"/>
                              </a:solidFill>
                              <a:latin typeface="Cambria Math"/>
                            </a:rPr>
                          </m:ctrlPr>
                        </m:sSupPr>
                        <m:e>
                          <m:r>
                            <a:rPr lang="en-US" sz="3600" b="0" i="1" smtClean="0">
                              <a:solidFill>
                                <a:srgbClr val="FF0000"/>
                              </a:solidFill>
                              <a:latin typeface="Cambria Math"/>
                            </a:rPr>
                            <m:t>5</m:t>
                          </m:r>
                        </m:e>
                        <m:sup>
                          <m:r>
                            <a:rPr lang="en-US" sz="3600" b="0" i="1" smtClean="0">
                              <a:solidFill>
                                <a:srgbClr val="FF0000"/>
                              </a:solidFill>
                              <a:latin typeface="Cambria Math"/>
                            </a:rPr>
                            <m:t>−3</m:t>
                          </m:r>
                        </m:sup>
                      </m:sSup>
                      <m:r>
                        <a:rPr lang="en-US" sz="3600" b="0" i="1" smtClean="0">
                          <a:solidFill>
                            <a:srgbClr val="FF0000"/>
                          </a:solidFill>
                          <a:latin typeface="Cambria Math"/>
                        </a:rPr>
                        <m:t>, </m:t>
                      </m:r>
                      <m:f>
                        <m:fPr>
                          <m:ctrlPr>
                            <a:rPr lang="en-US" sz="3600" b="0" i="1" smtClean="0">
                              <a:solidFill>
                                <a:srgbClr val="FF0000"/>
                              </a:solidFill>
                              <a:latin typeface="Cambria Math"/>
                            </a:rPr>
                          </m:ctrlPr>
                        </m:fPr>
                        <m:num>
                          <m:r>
                            <a:rPr lang="en-US" sz="3600" b="0" i="1" smtClean="0">
                              <a:solidFill>
                                <a:srgbClr val="FF0000"/>
                              </a:solidFill>
                              <a:latin typeface="Cambria Math"/>
                            </a:rPr>
                            <m:t>3</m:t>
                          </m:r>
                        </m:num>
                        <m:den>
                          <m:r>
                            <a:rPr lang="en-US" sz="3600" b="0" i="1" smtClean="0">
                              <a:solidFill>
                                <a:srgbClr val="FF0000"/>
                              </a:solidFill>
                              <a:latin typeface="Cambria Math"/>
                            </a:rPr>
                            <m:t>8</m:t>
                          </m:r>
                        </m:den>
                      </m:f>
                      <m:r>
                        <a:rPr lang="en-US" sz="3600" b="0" i="1" smtClean="0">
                          <a:solidFill>
                            <a:srgbClr val="FF0000"/>
                          </a:solidFill>
                          <a:latin typeface="Cambria Math"/>
                        </a:rPr>
                        <m:t>, </m:t>
                      </m:r>
                      <m:f>
                        <m:fPr>
                          <m:ctrlPr>
                            <a:rPr lang="en-US" sz="3600" b="0" i="1" smtClean="0">
                              <a:solidFill>
                                <a:srgbClr val="FF0000"/>
                              </a:solidFill>
                              <a:latin typeface="Cambria Math"/>
                            </a:rPr>
                          </m:ctrlPr>
                        </m:fPr>
                        <m:num>
                          <m:r>
                            <a:rPr lang="en-US" sz="3600" b="0" i="1" smtClean="0">
                              <a:solidFill>
                                <a:srgbClr val="FF0000"/>
                              </a:solidFill>
                              <a:latin typeface="Cambria Math"/>
                            </a:rPr>
                            <m:t>4</m:t>
                          </m:r>
                        </m:num>
                        <m:den>
                          <m:r>
                            <a:rPr lang="en-US" sz="3600" b="0" i="1" smtClean="0">
                              <a:solidFill>
                                <a:srgbClr val="FF0000"/>
                              </a:solidFill>
                              <a:latin typeface="Cambria Math"/>
                            </a:rPr>
                            <m:t>7</m:t>
                          </m:r>
                        </m:den>
                      </m:f>
                      <m:r>
                        <a:rPr lang="en-US" sz="3600" b="0" i="1" smtClean="0">
                          <a:solidFill>
                            <a:srgbClr val="FF0000"/>
                          </a:solidFill>
                          <a:latin typeface="Cambria Math"/>
                        </a:rPr>
                        <m:t>, </m:t>
                      </m:r>
                      <m:rad>
                        <m:radPr>
                          <m:degHide m:val="on"/>
                          <m:ctrlPr>
                            <a:rPr lang="en-US" sz="3600" b="0" i="1" smtClean="0">
                              <a:solidFill>
                                <a:srgbClr val="FF0000"/>
                              </a:solidFill>
                              <a:latin typeface="Cambria Math"/>
                            </a:rPr>
                          </m:ctrlPr>
                        </m:radPr>
                        <m:deg/>
                        <m:e>
                          <m:r>
                            <a:rPr lang="en-US" sz="3600" b="0" i="1" smtClean="0">
                              <a:solidFill>
                                <a:srgbClr val="FF0000"/>
                              </a:solidFill>
                              <a:latin typeface="Cambria Math"/>
                            </a:rPr>
                            <m:t>5</m:t>
                          </m:r>
                        </m:e>
                      </m:rad>
                    </m:oMath>
                  </m:oMathPara>
                </a14:m>
                <a:endParaRPr lang="en-US" sz="36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95400" y="4495800"/>
                <a:ext cx="5943600" cy="1133067"/>
              </a:xfrm>
              <a:prstGeom prst="rect">
                <a:avLst/>
              </a:prstGeom>
              <a:blipFill rotWithShape="1">
                <a:blip r:embed="rId6" cstate="print"/>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a:t>
            </a:r>
            <a:endParaRPr lang="en-US" dirty="0"/>
          </a:p>
        </p:txBody>
      </p:sp>
      <p:pic>
        <p:nvPicPr>
          <p:cNvPr id="14338" name="Picture 2"/>
          <p:cNvPicPr>
            <a:picLocks noChangeAspect="1" noChangeArrowheads="1"/>
          </p:cNvPicPr>
          <p:nvPr/>
        </p:nvPicPr>
        <p:blipFill>
          <a:blip r:embed="rId4" cstate="print"/>
          <a:srcRect/>
          <a:stretch>
            <a:fillRect/>
          </a:stretch>
        </p:blipFill>
        <p:spPr bwMode="auto">
          <a:xfrm>
            <a:off x="809625" y="1600200"/>
            <a:ext cx="7496175" cy="15430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 name="TextBox 3"/>
              <p:cNvSpPr txBox="1"/>
              <p:nvPr/>
            </p:nvSpPr>
            <p:spPr>
              <a:xfrm>
                <a:off x="2805112" y="3886200"/>
                <a:ext cx="350520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a:rPr>
                        <m:t>17</m:t>
                      </m:r>
                    </m:oMath>
                  </m:oMathPara>
                </a14:m>
                <a:endParaRPr lang="en-US" sz="36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805112" y="3886200"/>
                <a:ext cx="3505200" cy="646331"/>
              </a:xfrm>
              <a:prstGeom prst="rect">
                <a:avLst/>
              </a:prstGeom>
              <a:blipFill rotWithShape="1">
                <a:blip r:embed="rId5" cstate="print"/>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a:t>
            </a:r>
            <a:endParaRPr lang="en-US" dirty="0"/>
          </a:p>
        </p:txBody>
      </p:sp>
      <p:pic>
        <p:nvPicPr>
          <p:cNvPr id="15362" name="Picture 2"/>
          <p:cNvPicPr>
            <a:picLocks noChangeAspect="1" noChangeArrowheads="1"/>
          </p:cNvPicPr>
          <p:nvPr/>
        </p:nvPicPr>
        <p:blipFill>
          <a:blip r:embed="rId4" cstate="print"/>
          <a:srcRect/>
          <a:stretch>
            <a:fillRect/>
          </a:stretch>
        </p:blipFill>
        <p:spPr bwMode="auto">
          <a:xfrm>
            <a:off x="100013" y="1519238"/>
            <a:ext cx="8943975" cy="38195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 name="TextBox 3"/>
              <p:cNvSpPr txBox="1"/>
              <p:nvPr/>
            </p:nvSpPr>
            <p:spPr>
              <a:xfrm>
                <a:off x="150812" y="5257800"/>
                <a:ext cx="8893175" cy="783356"/>
              </a:xfrm>
              <a:prstGeom prst="rect">
                <a:avLst/>
              </a:prstGeom>
              <a:noFill/>
            </p:spPr>
            <p:txBody>
              <a:bodyPr wrap="square" rtlCol="0">
                <a:spAutoFit/>
              </a:bodyPr>
              <a:lstStyle/>
              <a:p>
                <a:r>
                  <a:rPr lang="en-US" sz="2000" dirty="0" smtClean="0">
                    <a:solidFill>
                      <a:srgbClr val="FF0000"/>
                    </a:solidFill>
                  </a:rPr>
                  <a:t>Step 1 is incorrect. </a:t>
                </a:r>
                <a14:m>
                  <m:oMath xmlns:m="http://schemas.openxmlformats.org/officeDocument/2006/math">
                    <m:r>
                      <a:rPr lang="en-US" sz="2000" b="0" i="0" smtClean="0">
                        <a:solidFill>
                          <a:srgbClr val="FF0000"/>
                        </a:solidFill>
                        <a:latin typeface="Cambria Math"/>
                      </a:rPr>
                      <m:t>7</m:t>
                    </m:r>
                    <m:rad>
                      <m:radPr>
                        <m:degHide m:val="on"/>
                        <m:ctrlPr>
                          <a:rPr lang="en-US" sz="2000" i="1" smtClean="0">
                            <a:solidFill>
                              <a:srgbClr val="FF0000"/>
                            </a:solidFill>
                            <a:latin typeface="Cambria Math"/>
                          </a:rPr>
                        </m:ctrlPr>
                      </m:radPr>
                      <m:deg/>
                      <m:e>
                        <m:r>
                          <a:rPr lang="en-US" sz="2000" b="0" i="1" smtClean="0">
                            <a:solidFill>
                              <a:srgbClr val="FF0000"/>
                            </a:solidFill>
                            <a:latin typeface="Cambria Math"/>
                          </a:rPr>
                          <m:t>425</m:t>
                        </m:r>
                      </m:e>
                    </m:rad>
                    <m:r>
                      <a:rPr lang="en-US" sz="2000" b="0" i="1" smtClean="0">
                        <a:solidFill>
                          <a:srgbClr val="FF0000"/>
                        </a:solidFill>
                        <a:latin typeface="Cambria Math"/>
                      </a:rPr>
                      <m:t> </m:t>
                    </m:r>
                  </m:oMath>
                </a14:m>
                <a:r>
                  <a:rPr lang="en-US" sz="2000" dirty="0" smtClean="0">
                    <a:solidFill>
                      <a:srgbClr val="FF0000"/>
                    </a:solidFill>
                  </a:rPr>
                  <a:t>should be broken down into the </a:t>
                </a:r>
                <a:r>
                  <a:rPr lang="en-US" sz="2000" u="sng" dirty="0" smtClean="0">
                    <a:solidFill>
                      <a:srgbClr val="FF0000"/>
                    </a:solidFill>
                  </a:rPr>
                  <a:t>product</a:t>
                </a:r>
                <a:r>
                  <a:rPr lang="en-US" sz="2000" dirty="0" smtClean="0">
                    <a:solidFill>
                      <a:srgbClr val="FF0000"/>
                    </a:solidFill>
                  </a:rPr>
                  <a:t> of its </a:t>
                </a:r>
                <a:r>
                  <a:rPr lang="en-US" sz="2000" u="sng" dirty="0" smtClean="0">
                    <a:solidFill>
                      <a:srgbClr val="FF0000"/>
                    </a:solidFill>
                  </a:rPr>
                  <a:t>factors</a:t>
                </a:r>
                <a:r>
                  <a:rPr lang="en-US" sz="2000" dirty="0" smtClean="0">
                    <a:solidFill>
                      <a:srgbClr val="FF0000"/>
                    </a:solidFill>
                  </a:rPr>
                  <a:t>, </a:t>
                </a:r>
                <a14:m>
                  <m:oMath xmlns:m="http://schemas.openxmlformats.org/officeDocument/2006/math">
                    <m:r>
                      <a:rPr lang="en-US" sz="2000" b="0" i="0" smtClean="0">
                        <a:solidFill>
                          <a:srgbClr val="FF0000"/>
                        </a:solidFill>
                        <a:latin typeface="Cambria Math"/>
                      </a:rPr>
                      <m:t>7</m:t>
                    </m:r>
                    <m:rad>
                      <m:radPr>
                        <m:degHide m:val="on"/>
                        <m:ctrlPr>
                          <a:rPr lang="en-US" sz="2000" i="1">
                            <a:solidFill>
                              <a:srgbClr val="FF0000"/>
                            </a:solidFill>
                            <a:latin typeface="Cambria Math"/>
                          </a:rPr>
                        </m:ctrlPr>
                      </m:radPr>
                      <m:deg/>
                      <m:e>
                        <m:r>
                          <a:rPr lang="en-US" sz="2000" i="1">
                            <a:solidFill>
                              <a:srgbClr val="FF0000"/>
                            </a:solidFill>
                            <a:latin typeface="Cambria Math"/>
                          </a:rPr>
                          <m:t>25</m:t>
                        </m:r>
                      </m:e>
                    </m:rad>
                    <m:rad>
                      <m:radPr>
                        <m:degHide m:val="on"/>
                        <m:ctrlPr>
                          <a:rPr lang="en-US" sz="2000" i="1">
                            <a:solidFill>
                              <a:srgbClr val="FF0000"/>
                            </a:solidFill>
                            <a:latin typeface="Cambria Math"/>
                          </a:rPr>
                        </m:ctrlPr>
                      </m:radPr>
                      <m:deg/>
                      <m:e>
                        <m:r>
                          <a:rPr lang="en-US" sz="2000" i="1">
                            <a:solidFill>
                              <a:srgbClr val="FF0000"/>
                            </a:solidFill>
                            <a:latin typeface="Cambria Math"/>
                          </a:rPr>
                          <m:t>17 </m:t>
                        </m:r>
                      </m:e>
                    </m:rad>
                    <m:r>
                      <a:rPr lang="en-US" sz="2000" b="0" i="1" smtClean="0">
                        <a:solidFill>
                          <a:srgbClr val="FF0000"/>
                        </a:solidFill>
                        <a:latin typeface="Cambria Math"/>
                      </a:rPr>
                      <m:t>.</m:t>
                    </m:r>
                  </m:oMath>
                </a14:m>
                <a:r>
                  <a:rPr lang="en-US" sz="2000" dirty="0" smtClean="0">
                    <a:solidFill>
                      <a:srgbClr val="FF0000"/>
                    </a:solidFill>
                  </a:rPr>
                  <a:t> </a:t>
                </a:r>
                <a:endParaRPr lang="en-US" sz="20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0812" y="5257800"/>
                <a:ext cx="8893175" cy="783356"/>
              </a:xfrm>
              <a:prstGeom prst="rect">
                <a:avLst/>
              </a:prstGeom>
              <a:blipFill rotWithShape="1">
                <a:blip r:embed="rId5" cstate="print"/>
                <a:stretch>
                  <a:fillRect l="-754"/>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a:t>
            </a:r>
            <a:endParaRPr lang="en-US" dirty="0"/>
          </a:p>
        </p:txBody>
      </p:sp>
      <p:pic>
        <p:nvPicPr>
          <p:cNvPr id="15363" name="Picture 3"/>
          <p:cNvPicPr>
            <a:picLocks noChangeAspect="1" noChangeArrowheads="1"/>
          </p:cNvPicPr>
          <p:nvPr/>
        </p:nvPicPr>
        <p:blipFill>
          <a:blip r:embed="rId4" cstate="print"/>
          <a:srcRect/>
          <a:stretch>
            <a:fillRect/>
          </a:stretch>
        </p:blipFill>
        <p:spPr bwMode="auto">
          <a:xfrm>
            <a:off x="304800" y="1600200"/>
            <a:ext cx="6362700" cy="3238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Rectangle 2"/>
              <p:cNvSpPr/>
              <p:nvPr/>
            </p:nvSpPr>
            <p:spPr>
              <a:xfrm>
                <a:off x="990600" y="2421531"/>
                <a:ext cx="7315200" cy="2452659"/>
              </a:xfrm>
              <a:prstGeom prst="rect">
                <a:avLst/>
              </a:prstGeom>
            </p:spPr>
            <p:txBody>
              <a:bodyPr wrap="square">
                <a:spAutoFit/>
              </a:bodyPr>
              <a:lstStyle/>
              <a:p>
                <a:r>
                  <a:rPr lang="en-US" sz="2800" dirty="0" smtClean="0">
                    <a:solidFill>
                      <a:srgbClr val="FF0000"/>
                    </a:solidFill>
                  </a:rPr>
                  <a:t>The solution using the corrected step would be: </a:t>
                </a:r>
              </a:p>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a:rPr>
                        <m:t>7</m:t>
                      </m:r>
                      <m:rad>
                        <m:radPr>
                          <m:degHide m:val="on"/>
                          <m:ctrlPr>
                            <a:rPr lang="en-US" sz="2800" i="1">
                              <a:solidFill>
                                <a:srgbClr val="FF0000"/>
                              </a:solidFill>
                              <a:latin typeface="Cambria Math"/>
                            </a:rPr>
                          </m:ctrlPr>
                        </m:radPr>
                        <m:deg/>
                        <m:e>
                          <m:r>
                            <a:rPr lang="en-US" sz="2800" b="0" i="1" smtClean="0">
                              <a:solidFill>
                                <a:srgbClr val="FF0000"/>
                              </a:solidFill>
                              <a:latin typeface="Cambria Math"/>
                            </a:rPr>
                            <m:t>4</m:t>
                          </m:r>
                          <m:r>
                            <a:rPr lang="en-US" sz="2800" i="1">
                              <a:solidFill>
                                <a:srgbClr val="FF0000"/>
                              </a:solidFill>
                              <a:latin typeface="Cambria Math"/>
                            </a:rPr>
                            <m:t>25</m:t>
                          </m:r>
                        </m:e>
                      </m:rad>
                    </m:oMath>
                  </m:oMathPara>
                </a14:m>
                <a:endParaRPr lang="en-US" sz="2800" dirty="0" smtClean="0">
                  <a:solidFill>
                    <a:srgbClr val="FF0000"/>
                  </a:solidFill>
                </a:endParaRPr>
              </a:p>
              <a:p>
                <a:pPr algn="ctr"/>
                <a:r>
                  <a:rPr lang="en-US" sz="2800" dirty="0" smtClean="0">
                    <a:solidFill>
                      <a:srgbClr val="FF0000"/>
                    </a:solidFill>
                  </a:rPr>
                  <a:t>7 </a:t>
                </a:r>
                <a14:m>
                  <m:oMath xmlns:m="http://schemas.openxmlformats.org/officeDocument/2006/math">
                    <m:rad>
                      <m:radPr>
                        <m:degHide m:val="on"/>
                        <m:ctrlPr>
                          <a:rPr lang="en-US" sz="2800" i="1">
                            <a:solidFill>
                              <a:srgbClr val="FF0000"/>
                            </a:solidFill>
                            <a:latin typeface="Cambria Math"/>
                          </a:rPr>
                        </m:ctrlPr>
                      </m:radPr>
                      <m:deg/>
                      <m:e>
                        <m:r>
                          <a:rPr lang="en-US" sz="2800" i="1">
                            <a:solidFill>
                              <a:srgbClr val="FF0000"/>
                            </a:solidFill>
                            <a:latin typeface="Cambria Math"/>
                          </a:rPr>
                          <m:t>25</m:t>
                        </m:r>
                      </m:e>
                    </m:rad>
                    <m:rad>
                      <m:radPr>
                        <m:degHide m:val="on"/>
                        <m:ctrlPr>
                          <a:rPr lang="en-US" sz="2800" i="1">
                            <a:solidFill>
                              <a:srgbClr val="FF0000"/>
                            </a:solidFill>
                            <a:latin typeface="Cambria Math"/>
                          </a:rPr>
                        </m:ctrlPr>
                      </m:radPr>
                      <m:deg/>
                      <m:e>
                        <m:r>
                          <a:rPr lang="en-US" sz="2800" i="1">
                            <a:solidFill>
                              <a:srgbClr val="FF0000"/>
                            </a:solidFill>
                            <a:latin typeface="Cambria Math"/>
                          </a:rPr>
                          <m:t>17 </m:t>
                        </m:r>
                      </m:e>
                    </m:rad>
                  </m:oMath>
                </a14:m>
                <a:endParaRPr lang="en-US" sz="2800" i="1" dirty="0" smtClean="0">
                  <a:solidFill>
                    <a:srgbClr val="FF0000"/>
                  </a:solidFill>
                  <a:latin typeface="Cambria Math"/>
                </a:endParaRPr>
              </a:p>
              <a:p>
                <a:pPr/>
                <a14:m>
                  <m:oMathPara xmlns:m="http://schemas.openxmlformats.org/officeDocument/2006/math">
                    <m:oMathParaPr>
                      <m:jc m:val="centerGroup"/>
                    </m:oMathParaPr>
                    <m:oMath xmlns:m="http://schemas.openxmlformats.org/officeDocument/2006/math">
                      <m:r>
                        <a:rPr lang="en-US" sz="2800" i="1">
                          <a:solidFill>
                            <a:srgbClr val="FF0000"/>
                          </a:solidFill>
                          <a:latin typeface="Cambria Math"/>
                        </a:rPr>
                        <m:t>7</m:t>
                      </m:r>
                      <m:d>
                        <m:dPr>
                          <m:ctrlPr>
                            <a:rPr lang="en-US" sz="2800" i="1">
                              <a:solidFill>
                                <a:srgbClr val="FF0000"/>
                              </a:solidFill>
                              <a:latin typeface="Cambria Math"/>
                            </a:rPr>
                          </m:ctrlPr>
                        </m:dPr>
                        <m:e>
                          <m:r>
                            <a:rPr lang="en-US" sz="2800" i="1">
                              <a:solidFill>
                                <a:srgbClr val="FF0000"/>
                              </a:solidFill>
                              <a:latin typeface="Cambria Math"/>
                            </a:rPr>
                            <m:t>5</m:t>
                          </m:r>
                        </m:e>
                      </m:d>
                      <m:rad>
                        <m:radPr>
                          <m:degHide m:val="on"/>
                          <m:ctrlPr>
                            <a:rPr lang="en-US" sz="2800" i="1">
                              <a:solidFill>
                                <a:srgbClr val="FF0000"/>
                              </a:solidFill>
                              <a:latin typeface="Cambria Math"/>
                            </a:rPr>
                          </m:ctrlPr>
                        </m:radPr>
                        <m:deg/>
                        <m:e>
                          <m:r>
                            <a:rPr lang="en-US" sz="2800" i="1">
                              <a:solidFill>
                                <a:srgbClr val="FF0000"/>
                              </a:solidFill>
                              <a:latin typeface="Cambria Math"/>
                            </a:rPr>
                            <m:t>17</m:t>
                          </m:r>
                        </m:e>
                      </m:rad>
                    </m:oMath>
                  </m:oMathPara>
                </a14:m>
                <a:endParaRPr lang="en-US" sz="2800" i="1" dirty="0" smtClean="0">
                  <a:solidFill>
                    <a:srgbClr val="FF0000"/>
                  </a:solidFill>
                  <a:latin typeface="Cambria Math"/>
                </a:endParaRPr>
              </a:p>
              <a:p>
                <a:pPr/>
                <a14:m>
                  <m:oMathPara xmlns:m="http://schemas.openxmlformats.org/officeDocument/2006/math">
                    <m:oMathParaPr>
                      <m:jc m:val="centerGroup"/>
                    </m:oMathParaPr>
                    <m:oMath xmlns:m="http://schemas.openxmlformats.org/officeDocument/2006/math">
                      <m:r>
                        <a:rPr lang="en-US" sz="2800" i="1">
                          <a:solidFill>
                            <a:srgbClr val="FF0000"/>
                          </a:solidFill>
                          <a:latin typeface="Cambria Math"/>
                        </a:rPr>
                        <m:t>35</m:t>
                      </m:r>
                      <m:rad>
                        <m:radPr>
                          <m:degHide m:val="on"/>
                          <m:ctrlPr>
                            <a:rPr lang="en-US" sz="2800" i="1">
                              <a:solidFill>
                                <a:srgbClr val="FF0000"/>
                              </a:solidFill>
                              <a:latin typeface="Cambria Math"/>
                            </a:rPr>
                          </m:ctrlPr>
                        </m:radPr>
                        <m:deg/>
                        <m:e>
                          <m:r>
                            <a:rPr lang="en-US" sz="2800" i="1">
                              <a:solidFill>
                                <a:srgbClr val="FF0000"/>
                              </a:solidFill>
                              <a:latin typeface="Cambria Math"/>
                            </a:rPr>
                            <m:t>17</m:t>
                          </m:r>
                        </m:e>
                      </m:rad>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990600" y="2421531"/>
                <a:ext cx="7315200" cy="2452659"/>
              </a:xfrm>
              <a:prstGeom prst="rect">
                <a:avLst/>
              </a:prstGeom>
              <a:blipFill rotWithShape="1">
                <a:blip r:embed="rId5" cstate="print"/>
                <a:stretch>
                  <a:fillRect l="-1750" t="-2233"/>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A1.1.2.1.1</a:t>
            </a:r>
            <a:endParaRPr lang="en-US" dirty="0"/>
          </a:p>
        </p:txBody>
      </p:sp>
      <p:pic>
        <p:nvPicPr>
          <p:cNvPr id="16386" name="Picture 2"/>
          <p:cNvPicPr>
            <a:picLocks noGrp="1" noChangeAspect="1" noChangeArrowheads="1"/>
          </p:cNvPicPr>
          <p:nvPr>
            <p:ph idx="1"/>
          </p:nvPr>
        </p:nvPicPr>
        <p:blipFill>
          <a:blip r:embed="rId4" cstate="print"/>
          <a:srcRect/>
          <a:stretch>
            <a:fillRect/>
          </a:stretch>
        </p:blipFill>
        <p:spPr bwMode="auto">
          <a:xfrm>
            <a:off x="1283386" y="1676400"/>
            <a:ext cx="6793814" cy="3718719"/>
          </a:xfrm>
          <a:prstGeom prst="rect">
            <a:avLst/>
          </a:prstGeom>
          <a:noFill/>
          <a:ln w="9525">
            <a:noFill/>
            <a:miter lim="800000"/>
            <a:headEnd/>
            <a:tailEnd/>
          </a:ln>
        </p:spPr>
      </p:pic>
      <p:sp>
        <p:nvSpPr>
          <p:cNvPr id="4" name="Oval 3"/>
          <p:cNvSpPr/>
          <p:nvPr/>
        </p:nvSpPr>
        <p:spPr>
          <a:xfrm>
            <a:off x="1219200" y="49530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A1.1.2.1.2</a:t>
            </a:r>
            <a:endParaRPr lang="en-US" dirty="0"/>
          </a:p>
        </p:txBody>
      </p:sp>
      <p:pic>
        <p:nvPicPr>
          <p:cNvPr id="17410" name="Picture 2"/>
          <p:cNvPicPr>
            <a:picLocks noGrp="1" noChangeAspect="1" noChangeArrowheads="1"/>
          </p:cNvPicPr>
          <p:nvPr>
            <p:ph idx="1"/>
          </p:nvPr>
        </p:nvPicPr>
        <p:blipFill>
          <a:blip r:embed="rId4" cstate="print"/>
          <a:srcRect/>
          <a:stretch>
            <a:fillRect/>
          </a:stretch>
        </p:blipFill>
        <p:spPr bwMode="auto">
          <a:xfrm>
            <a:off x="2362200" y="1295400"/>
            <a:ext cx="4421970" cy="5246405"/>
          </a:xfrm>
          <a:prstGeom prst="rect">
            <a:avLst/>
          </a:prstGeom>
          <a:noFill/>
          <a:ln w="9525">
            <a:noFill/>
            <a:miter lim="800000"/>
            <a:headEnd/>
            <a:tailEnd/>
          </a:ln>
        </p:spPr>
      </p:pic>
      <p:sp>
        <p:nvSpPr>
          <p:cNvPr id="4" name="Oval 3"/>
          <p:cNvSpPr/>
          <p:nvPr/>
        </p:nvSpPr>
        <p:spPr>
          <a:xfrm>
            <a:off x="2209800" y="57150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A1.1.1.1.1</a:t>
            </a:r>
            <a:endParaRPr lang="en-US" dirty="0"/>
          </a:p>
        </p:txBody>
      </p:sp>
      <p:pic>
        <p:nvPicPr>
          <p:cNvPr id="1026" name="Picture 2"/>
          <p:cNvPicPr>
            <a:picLocks noGrp="1" noChangeAspect="1" noChangeArrowheads="1"/>
          </p:cNvPicPr>
          <p:nvPr>
            <p:ph idx="1"/>
          </p:nvPr>
        </p:nvPicPr>
        <p:blipFill>
          <a:blip r:embed="rId4" cstate="print"/>
          <a:srcRect/>
          <a:stretch>
            <a:fillRect/>
          </a:stretch>
        </p:blipFill>
        <p:spPr bwMode="auto">
          <a:xfrm>
            <a:off x="457200" y="2057400"/>
            <a:ext cx="8368368" cy="3361531"/>
          </a:xfrm>
          <a:prstGeom prst="rect">
            <a:avLst/>
          </a:prstGeom>
          <a:noFill/>
          <a:ln w="9525">
            <a:noFill/>
            <a:miter lim="800000"/>
            <a:headEnd/>
            <a:tailEnd/>
          </a:ln>
        </p:spPr>
      </p:pic>
      <p:sp>
        <p:nvSpPr>
          <p:cNvPr id="3" name="Oval 2"/>
          <p:cNvSpPr/>
          <p:nvPr/>
        </p:nvSpPr>
        <p:spPr>
          <a:xfrm>
            <a:off x="435684" y="4277958"/>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A1.1.2.1.3</a:t>
            </a:r>
            <a:endParaRPr lang="en-US" dirty="0"/>
          </a:p>
        </p:txBody>
      </p:sp>
      <p:pic>
        <p:nvPicPr>
          <p:cNvPr id="18434" name="Picture 2"/>
          <p:cNvPicPr>
            <a:picLocks noGrp="1" noChangeAspect="1" noChangeArrowheads="1"/>
          </p:cNvPicPr>
          <p:nvPr>
            <p:ph idx="1"/>
          </p:nvPr>
        </p:nvPicPr>
        <p:blipFill>
          <a:blip r:embed="rId4" cstate="print"/>
          <a:srcRect/>
          <a:stretch>
            <a:fillRect/>
          </a:stretch>
        </p:blipFill>
        <p:spPr bwMode="auto">
          <a:xfrm>
            <a:off x="1961076" y="1371600"/>
            <a:ext cx="5277924" cy="5179187"/>
          </a:xfrm>
          <a:prstGeom prst="rect">
            <a:avLst/>
          </a:prstGeom>
          <a:noFill/>
          <a:ln w="9525">
            <a:noFill/>
            <a:miter lim="800000"/>
            <a:headEnd/>
            <a:tailEnd/>
          </a:ln>
        </p:spPr>
      </p:pic>
      <p:sp>
        <p:nvSpPr>
          <p:cNvPr id="4" name="Oval 3"/>
          <p:cNvSpPr/>
          <p:nvPr/>
        </p:nvSpPr>
        <p:spPr>
          <a:xfrm>
            <a:off x="1828800" y="459262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A1.1.2.2.1</a:t>
            </a:r>
            <a:endParaRPr lang="en-US" dirty="0"/>
          </a:p>
        </p:txBody>
      </p:sp>
      <p:pic>
        <p:nvPicPr>
          <p:cNvPr id="19458" name="Picture 2"/>
          <p:cNvPicPr>
            <a:picLocks noGrp="1" noChangeAspect="1" noChangeArrowheads="1"/>
          </p:cNvPicPr>
          <p:nvPr>
            <p:ph idx="1"/>
          </p:nvPr>
        </p:nvPicPr>
        <p:blipFill>
          <a:blip r:embed="rId4" cstate="print"/>
          <a:srcRect/>
          <a:stretch>
            <a:fillRect/>
          </a:stretch>
        </p:blipFill>
        <p:spPr bwMode="auto">
          <a:xfrm>
            <a:off x="1961076" y="1447800"/>
            <a:ext cx="5277924" cy="5179187"/>
          </a:xfrm>
          <a:prstGeom prst="rect">
            <a:avLst/>
          </a:prstGeom>
          <a:noFill/>
          <a:ln w="9525">
            <a:noFill/>
            <a:miter lim="800000"/>
            <a:headEnd/>
            <a:tailEnd/>
          </a:ln>
        </p:spPr>
      </p:pic>
      <p:sp>
        <p:nvSpPr>
          <p:cNvPr id="4" name="Oval 3"/>
          <p:cNvSpPr/>
          <p:nvPr/>
        </p:nvSpPr>
        <p:spPr>
          <a:xfrm>
            <a:off x="1752600" y="54102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A1.1.2.2.2</a:t>
            </a:r>
            <a:endParaRPr lang="en-US" dirty="0"/>
          </a:p>
        </p:txBody>
      </p:sp>
      <p:pic>
        <p:nvPicPr>
          <p:cNvPr id="20482" name="Picture 2"/>
          <p:cNvPicPr>
            <a:picLocks noGrp="1" noChangeAspect="1" noChangeArrowheads="1"/>
          </p:cNvPicPr>
          <p:nvPr>
            <p:ph idx="1"/>
          </p:nvPr>
        </p:nvPicPr>
        <p:blipFill>
          <a:blip r:embed="rId4" cstate="print"/>
          <a:srcRect/>
          <a:stretch>
            <a:fillRect/>
          </a:stretch>
        </p:blipFill>
        <p:spPr bwMode="auto">
          <a:xfrm>
            <a:off x="2133600" y="1524000"/>
            <a:ext cx="4957232" cy="5066830"/>
          </a:xfrm>
          <a:prstGeom prst="rect">
            <a:avLst/>
          </a:prstGeom>
          <a:noFill/>
          <a:ln w="9525">
            <a:noFill/>
            <a:miter lim="800000"/>
            <a:headEnd/>
            <a:tailEnd/>
          </a:ln>
        </p:spPr>
      </p:pic>
      <p:sp>
        <p:nvSpPr>
          <p:cNvPr id="4" name="Oval 3"/>
          <p:cNvSpPr/>
          <p:nvPr/>
        </p:nvSpPr>
        <p:spPr>
          <a:xfrm>
            <a:off x="1981200" y="4581862"/>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A1.1.2</a:t>
            </a:r>
            <a:endParaRPr lang="en-US" dirty="0"/>
          </a:p>
        </p:txBody>
      </p:sp>
      <p:pic>
        <p:nvPicPr>
          <p:cNvPr id="21506" name="Picture 2"/>
          <p:cNvPicPr>
            <a:picLocks noGrp="1" noChangeAspect="1" noChangeArrowheads="1"/>
          </p:cNvPicPr>
          <p:nvPr>
            <p:ph idx="1"/>
          </p:nvPr>
        </p:nvPicPr>
        <p:blipFill>
          <a:blip r:embed="rId4" cstate="print"/>
          <a:srcRect/>
          <a:stretch>
            <a:fillRect/>
          </a:stretch>
        </p:blipFill>
        <p:spPr bwMode="auto">
          <a:xfrm>
            <a:off x="533400" y="1600200"/>
            <a:ext cx="8229600" cy="882975"/>
          </a:xfrm>
          <a:prstGeom prst="rect">
            <a:avLst/>
          </a:prstGeom>
          <a:noFill/>
          <a:ln w="9525">
            <a:noFill/>
            <a:miter lim="800000"/>
            <a:headEnd/>
            <a:tailEnd/>
          </a:ln>
        </p:spPr>
      </p:pic>
      <p:pic>
        <p:nvPicPr>
          <p:cNvPr id="21507" name="Picture 3"/>
          <p:cNvPicPr>
            <a:picLocks noChangeAspect="1" noChangeArrowheads="1"/>
          </p:cNvPicPr>
          <p:nvPr/>
        </p:nvPicPr>
        <p:blipFill>
          <a:blip r:embed="rId5" cstate="print"/>
          <a:srcRect/>
          <a:stretch>
            <a:fillRect/>
          </a:stretch>
        </p:blipFill>
        <p:spPr bwMode="auto">
          <a:xfrm>
            <a:off x="533400" y="2895600"/>
            <a:ext cx="7191375" cy="457200"/>
          </a:xfrm>
          <a:prstGeom prst="rect">
            <a:avLst/>
          </a:prstGeom>
          <a:noFill/>
          <a:ln w="9525">
            <a:noFill/>
            <a:miter lim="800000"/>
            <a:headEnd/>
            <a:tailEnd/>
          </a:ln>
        </p:spPr>
      </p:pic>
      <p:sp>
        <p:nvSpPr>
          <p:cNvPr id="3" name="Rectangle 2"/>
          <p:cNvSpPr/>
          <p:nvPr/>
        </p:nvSpPr>
        <p:spPr>
          <a:xfrm>
            <a:off x="3505200" y="3591297"/>
            <a:ext cx="1740413" cy="707886"/>
          </a:xfrm>
          <a:prstGeom prst="rect">
            <a:avLst/>
          </a:prstGeom>
        </p:spPr>
        <p:txBody>
          <a:bodyPr wrap="none">
            <a:spAutoFit/>
          </a:bodyPr>
          <a:lstStyle/>
          <a:p>
            <a:r>
              <a:rPr lang="en-US" sz="4000" dirty="0" smtClean="0">
                <a:solidFill>
                  <a:srgbClr val="FF0000"/>
                </a:solidFill>
              </a:rPr>
              <a:t>6 hours</a:t>
            </a:r>
            <a:endParaRPr lang="en-US" sz="40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A1.1.2</a:t>
            </a:r>
            <a:endParaRPr lang="en-US" dirty="0"/>
          </a:p>
        </p:txBody>
      </p:sp>
      <p:pic>
        <p:nvPicPr>
          <p:cNvPr id="21506" name="Picture 2"/>
          <p:cNvPicPr>
            <a:picLocks noGrp="1" noChangeAspect="1" noChangeArrowheads="1"/>
          </p:cNvPicPr>
          <p:nvPr>
            <p:ph idx="1"/>
          </p:nvPr>
        </p:nvPicPr>
        <p:blipFill>
          <a:blip r:embed="rId4" cstate="print"/>
          <a:srcRect/>
          <a:stretch>
            <a:fillRect/>
          </a:stretch>
        </p:blipFill>
        <p:spPr bwMode="auto">
          <a:xfrm>
            <a:off x="533400" y="1600200"/>
            <a:ext cx="8229600" cy="882975"/>
          </a:xfrm>
          <a:prstGeom prst="rect">
            <a:avLst/>
          </a:prstGeom>
          <a:noFill/>
          <a:ln w="9525">
            <a:noFill/>
            <a:miter lim="800000"/>
            <a:headEnd/>
            <a:tailEnd/>
          </a:ln>
        </p:spPr>
      </p:pic>
      <p:pic>
        <p:nvPicPr>
          <p:cNvPr id="22530" name="Picture 2"/>
          <p:cNvPicPr>
            <a:picLocks noChangeAspect="1" noChangeArrowheads="1"/>
          </p:cNvPicPr>
          <p:nvPr/>
        </p:nvPicPr>
        <p:blipFill>
          <a:blip r:embed="rId5" cstate="print"/>
          <a:srcRect/>
          <a:stretch>
            <a:fillRect/>
          </a:stretch>
        </p:blipFill>
        <p:spPr bwMode="auto">
          <a:xfrm>
            <a:off x="0" y="2667000"/>
            <a:ext cx="8991599" cy="1877541"/>
          </a:xfrm>
          <a:prstGeom prst="rect">
            <a:avLst/>
          </a:prstGeom>
          <a:noFill/>
          <a:ln w="9525">
            <a:noFill/>
            <a:miter lim="800000"/>
            <a:headEnd/>
            <a:tailEnd/>
          </a:ln>
        </p:spPr>
      </p:pic>
      <p:sp>
        <p:nvSpPr>
          <p:cNvPr id="5" name="Rectangle 4"/>
          <p:cNvSpPr/>
          <p:nvPr/>
        </p:nvSpPr>
        <p:spPr>
          <a:xfrm>
            <a:off x="3625592" y="4724400"/>
            <a:ext cx="1740413" cy="707886"/>
          </a:xfrm>
          <a:prstGeom prst="rect">
            <a:avLst/>
          </a:prstGeom>
        </p:spPr>
        <p:txBody>
          <a:bodyPr wrap="none">
            <a:spAutoFit/>
          </a:bodyPr>
          <a:lstStyle/>
          <a:p>
            <a:r>
              <a:rPr lang="en-US" sz="4000" dirty="0">
                <a:solidFill>
                  <a:srgbClr val="FF0000"/>
                </a:solidFill>
              </a:rPr>
              <a:t>3</a:t>
            </a:r>
            <a:r>
              <a:rPr lang="en-US" sz="4000" dirty="0" smtClean="0">
                <a:solidFill>
                  <a:srgbClr val="FF0000"/>
                </a:solidFill>
              </a:rPr>
              <a:t> hours</a:t>
            </a:r>
            <a:endParaRPr lang="en-US" sz="40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A1.1.2</a:t>
            </a:r>
            <a:endParaRPr lang="en-US" dirty="0"/>
          </a:p>
        </p:txBody>
      </p:sp>
      <p:pic>
        <p:nvPicPr>
          <p:cNvPr id="23554" name="Picture 2"/>
          <p:cNvPicPr>
            <a:picLocks noChangeAspect="1" noChangeArrowheads="1"/>
          </p:cNvPicPr>
          <p:nvPr/>
        </p:nvPicPr>
        <p:blipFill>
          <a:blip r:embed="rId4" cstate="print"/>
          <a:srcRect/>
          <a:stretch>
            <a:fillRect/>
          </a:stretch>
        </p:blipFill>
        <p:spPr bwMode="auto">
          <a:xfrm>
            <a:off x="152401" y="1143001"/>
            <a:ext cx="8458200" cy="4633622"/>
          </a:xfrm>
          <a:prstGeom prst="rect">
            <a:avLst/>
          </a:prstGeom>
          <a:noFill/>
          <a:ln w="9525">
            <a:noFill/>
            <a:miter lim="800000"/>
            <a:headEnd/>
            <a:tailEnd/>
          </a:ln>
        </p:spPr>
      </p:pic>
      <p:pic>
        <p:nvPicPr>
          <p:cNvPr id="23555" name="Picture 3"/>
          <p:cNvPicPr>
            <a:picLocks noChangeAspect="1" noChangeArrowheads="1"/>
          </p:cNvPicPr>
          <p:nvPr/>
        </p:nvPicPr>
        <p:blipFill>
          <a:blip r:embed="rId5" cstate="print"/>
          <a:srcRect/>
          <a:stretch>
            <a:fillRect/>
          </a:stretch>
        </p:blipFill>
        <p:spPr bwMode="auto">
          <a:xfrm>
            <a:off x="152400" y="5715000"/>
            <a:ext cx="8839200" cy="51142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Rectangle 4"/>
              <p:cNvSpPr/>
              <p:nvPr/>
            </p:nvSpPr>
            <p:spPr>
              <a:xfrm>
                <a:off x="1524000" y="6096000"/>
                <a:ext cx="7543800" cy="584775"/>
              </a:xfrm>
              <a:prstGeom prst="rect">
                <a:avLst/>
              </a:prstGeom>
            </p:spPr>
            <p:txBody>
              <a:bodyPr wrap="square">
                <a:spAutoFit/>
              </a:bodyPr>
              <a:lstStyle/>
              <a:p>
                <a14:m>
                  <m:oMath xmlns:m="http://schemas.openxmlformats.org/officeDocument/2006/math">
                    <m:r>
                      <a:rPr lang="en-US" sz="1600" b="0" i="1" smtClean="0">
                        <a:solidFill>
                          <a:srgbClr val="FF0000"/>
                        </a:solidFill>
                        <a:latin typeface="Cambria Math"/>
                      </a:rPr>
                      <m:t>h</m:t>
                    </m:r>
                    <m:r>
                      <a:rPr lang="en-US" sz="1600" b="0" i="1" smtClean="0">
                        <a:solidFill>
                          <a:srgbClr val="FF0000"/>
                        </a:solidFill>
                        <a:latin typeface="Cambria Math"/>
                      </a:rPr>
                      <m:t>&gt;5</m:t>
                    </m:r>
                  </m:oMath>
                </a14:m>
                <a:r>
                  <a:rPr lang="en-US" sz="1600" dirty="0" smtClean="0">
                    <a:solidFill>
                      <a:srgbClr val="FF0000"/>
                    </a:solidFill>
                  </a:rPr>
                  <a:t> From 0 hours up to 5 hours, Pat saves more money than Alex. At 5 hours they have saved the same and at all points after 5 hours, Alex will have saved more money.  </a:t>
                </a:r>
                <a:endParaRPr lang="en-US" sz="1600"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524000" y="6096000"/>
                <a:ext cx="7543800" cy="584775"/>
              </a:xfrm>
              <a:prstGeom prst="rect">
                <a:avLst/>
              </a:prstGeom>
              <a:blipFill rotWithShape="1">
                <a:blip r:embed="rId6"/>
                <a:stretch>
                  <a:fillRect l="-404" t="-3125" r="-646" b="-12500"/>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A1.1.2</a:t>
            </a:r>
            <a:endParaRPr lang="en-US" dirty="0"/>
          </a:p>
        </p:txBody>
      </p:sp>
      <p:pic>
        <p:nvPicPr>
          <p:cNvPr id="24578" name="Picture 2"/>
          <p:cNvPicPr>
            <a:picLocks noGrp="1" noChangeAspect="1" noChangeArrowheads="1"/>
          </p:cNvPicPr>
          <p:nvPr>
            <p:ph idx="1"/>
          </p:nvPr>
        </p:nvPicPr>
        <p:blipFill>
          <a:blip r:embed="rId4" cstate="print"/>
          <a:srcRect/>
          <a:stretch>
            <a:fillRect/>
          </a:stretch>
        </p:blipFill>
        <p:spPr bwMode="auto">
          <a:xfrm>
            <a:off x="1447800" y="1219200"/>
            <a:ext cx="6569718" cy="4525963"/>
          </a:xfrm>
          <a:prstGeom prst="rect">
            <a:avLst/>
          </a:prstGeom>
          <a:noFill/>
          <a:ln w="9525">
            <a:noFill/>
            <a:miter lim="800000"/>
            <a:headEnd/>
            <a:tailEnd/>
          </a:ln>
        </p:spPr>
      </p:pic>
      <p:pic>
        <p:nvPicPr>
          <p:cNvPr id="24579" name="Picture 3"/>
          <p:cNvPicPr>
            <a:picLocks noChangeAspect="1" noChangeArrowheads="1"/>
          </p:cNvPicPr>
          <p:nvPr/>
        </p:nvPicPr>
        <p:blipFill>
          <a:blip r:embed="rId5" cstate="print"/>
          <a:srcRect/>
          <a:stretch>
            <a:fillRect/>
          </a:stretch>
        </p:blipFill>
        <p:spPr bwMode="auto">
          <a:xfrm>
            <a:off x="133350" y="5791200"/>
            <a:ext cx="9010650" cy="6667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Rectangle 4"/>
              <p:cNvSpPr/>
              <p:nvPr/>
            </p:nvSpPr>
            <p:spPr>
              <a:xfrm>
                <a:off x="3200400" y="6104007"/>
                <a:ext cx="407701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FF0000"/>
                          </a:solidFill>
                          <a:latin typeface="Cambria Math"/>
                        </a:rPr>
                        <m:t>𝑦</m:t>
                      </m:r>
                      <m:r>
                        <a:rPr lang="en-US" sz="4000" b="0" i="1" smtClean="0">
                          <a:solidFill>
                            <a:srgbClr val="FF0000"/>
                          </a:solidFill>
                          <a:latin typeface="Cambria Math"/>
                        </a:rPr>
                        <m:t>=0.75</m:t>
                      </m:r>
                      <m:r>
                        <a:rPr lang="en-US" sz="4000" b="0" i="1" smtClean="0">
                          <a:solidFill>
                            <a:srgbClr val="FF0000"/>
                          </a:solidFill>
                          <a:latin typeface="Cambria Math"/>
                        </a:rPr>
                        <m:t>𝑥</m:t>
                      </m:r>
                      <m:r>
                        <a:rPr lang="en-US" sz="4000" b="0" i="1" smtClean="0">
                          <a:solidFill>
                            <a:srgbClr val="FF0000"/>
                          </a:solidFill>
                          <a:latin typeface="Cambria Math"/>
                        </a:rPr>
                        <m:t>+1.25</m:t>
                      </m:r>
                    </m:oMath>
                  </m:oMathPara>
                </a14:m>
                <a:endParaRPr lang="en-US" sz="4000"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200400" y="6104007"/>
                <a:ext cx="4077014" cy="707886"/>
              </a:xfrm>
              <a:prstGeom prst="rect">
                <a:avLst/>
              </a:prstGeom>
              <a:blipFill rotWithShape="1">
                <a:blip r:embed="rId6" cstate="print"/>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A1.1.2</a:t>
            </a:r>
            <a:endParaRPr lang="en-US" dirty="0"/>
          </a:p>
        </p:txBody>
      </p:sp>
      <p:pic>
        <p:nvPicPr>
          <p:cNvPr id="24578" name="Picture 2"/>
          <p:cNvPicPr>
            <a:picLocks noGrp="1" noChangeAspect="1" noChangeArrowheads="1"/>
          </p:cNvPicPr>
          <p:nvPr>
            <p:ph idx="1"/>
          </p:nvPr>
        </p:nvPicPr>
        <p:blipFill>
          <a:blip r:embed="rId4" cstate="print"/>
          <a:srcRect/>
          <a:stretch>
            <a:fillRect/>
          </a:stretch>
        </p:blipFill>
        <p:spPr bwMode="auto">
          <a:xfrm>
            <a:off x="1447800" y="1219200"/>
            <a:ext cx="6569718" cy="4525963"/>
          </a:xfrm>
          <a:prstGeom prst="rect">
            <a:avLst/>
          </a:prstGeom>
          <a:noFill/>
          <a:ln w="9525">
            <a:noFill/>
            <a:miter lim="800000"/>
            <a:headEnd/>
            <a:tailEnd/>
          </a:ln>
        </p:spPr>
      </p:pic>
      <p:pic>
        <p:nvPicPr>
          <p:cNvPr id="25602" name="Picture 2"/>
          <p:cNvPicPr>
            <a:picLocks noChangeAspect="1" noChangeArrowheads="1"/>
          </p:cNvPicPr>
          <p:nvPr/>
        </p:nvPicPr>
        <p:blipFill>
          <a:blip r:embed="rId5" cstate="print"/>
          <a:srcRect/>
          <a:stretch>
            <a:fillRect/>
          </a:stretch>
        </p:blipFill>
        <p:spPr bwMode="auto">
          <a:xfrm>
            <a:off x="304800" y="5867400"/>
            <a:ext cx="5857875" cy="409575"/>
          </a:xfrm>
          <a:prstGeom prst="rect">
            <a:avLst/>
          </a:prstGeom>
          <a:noFill/>
          <a:ln w="9525">
            <a:noFill/>
            <a:miter lim="800000"/>
            <a:headEnd/>
            <a:tailEnd/>
          </a:ln>
        </p:spPr>
      </p:pic>
      <p:sp>
        <p:nvSpPr>
          <p:cNvPr id="5" name="Rectangle 4"/>
          <p:cNvSpPr/>
          <p:nvPr/>
        </p:nvSpPr>
        <p:spPr>
          <a:xfrm>
            <a:off x="1905000" y="6057572"/>
            <a:ext cx="5484386" cy="755452"/>
          </a:xfrm>
          <a:prstGeom prst="rect">
            <a:avLst/>
          </a:prstGeom>
        </p:spPr>
        <p:txBody>
          <a:bodyPr wrap="none">
            <a:spAutoFit/>
          </a:bodyPr>
          <a:lstStyle/>
          <a:p>
            <a:r>
              <a:rPr lang="en-US" sz="2400" dirty="0" smtClean="0">
                <a:solidFill>
                  <a:srgbClr val="FF0000"/>
                </a:solidFill>
              </a:rPr>
              <a:t>x-variable: the number of bowls</a:t>
            </a:r>
          </a:p>
          <a:p>
            <a:r>
              <a:rPr lang="en-US" sz="2400" dirty="0" smtClean="0">
                <a:solidFill>
                  <a:srgbClr val="FF0000"/>
                </a:solidFill>
              </a:rPr>
              <a:t>y-variable: the height of the stack of bowls</a:t>
            </a:r>
            <a:endParaRPr lang="en-US" sz="24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A1.1.2</a:t>
            </a:r>
            <a:endParaRPr lang="en-US" dirty="0"/>
          </a:p>
        </p:txBody>
      </p:sp>
      <p:pic>
        <p:nvPicPr>
          <p:cNvPr id="24578" name="Picture 2"/>
          <p:cNvPicPr>
            <a:picLocks noGrp="1" noChangeAspect="1" noChangeArrowheads="1"/>
          </p:cNvPicPr>
          <p:nvPr>
            <p:ph idx="1"/>
          </p:nvPr>
        </p:nvPicPr>
        <p:blipFill>
          <a:blip r:embed="rId4" cstate="print"/>
          <a:srcRect/>
          <a:stretch>
            <a:fillRect/>
          </a:stretch>
        </p:blipFill>
        <p:spPr bwMode="auto">
          <a:xfrm>
            <a:off x="1447800" y="1219200"/>
            <a:ext cx="6569718" cy="4525963"/>
          </a:xfrm>
          <a:prstGeom prst="rect">
            <a:avLst/>
          </a:prstGeom>
          <a:noFill/>
          <a:ln w="9525">
            <a:noFill/>
            <a:miter lim="800000"/>
            <a:headEnd/>
            <a:tailEnd/>
          </a:ln>
        </p:spPr>
      </p:pic>
      <p:pic>
        <p:nvPicPr>
          <p:cNvPr id="26626" name="Picture 2"/>
          <p:cNvPicPr>
            <a:picLocks noChangeAspect="1" noChangeArrowheads="1"/>
          </p:cNvPicPr>
          <p:nvPr/>
        </p:nvPicPr>
        <p:blipFill>
          <a:blip r:embed="rId5" cstate="print"/>
          <a:srcRect/>
          <a:stretch>
            <a:fillRect/>
          </a:stretch>
        </p:blipFill>
        <p:spPr bwMode="auto">
          <a:xfrm>
            <a:off x="228600" y="5867400"/>
            <a:ext cx="6515100" cy="409575"/>
          </a:xfrm>
          <a:prstGeom prst="rect">
            <a:avLst/>
          </a:prstGeom>
          <a:noFill/>
          <a:ln w="9525">
            <a:noFill/>
            <a:miter lim="800000"/>
            <a:headEnd/>
            <a:tailEnd/>
          </a:ln>
        </p:spPr>
      </p:pic>
      <p:sp>
        <p:nvSpPr>
          <p:cNvPr id="5" name="Rectangle 4"/>
          <p:cNvSpPr/>
          <p:nvPr/>
        </p:nvSpPr>
        <p:spPr>
          <a:xfrm>
            <a:off x="2971800" y="6134611"/>
            <a:ext cx="2536272" cy="707886"/>
          </a:xfrm>
          <a:prstGeom prst="rect">
            <a:avLst/>
          </a:prstGeom>
        </p:spPr>
        <p:txBody>
          <a:bodyPr wrap="none">
            <a:spAutoFit/>
          </a:bodyPr>
          <a:lstStyle/>
          <a:p>
            <a:r>
              <a:rPr lang="en-US" sz="4000" dirty="0" smtClean="0">
                <a:solidFill>
                  <a:srgbClr val="FF0000"/>
                </a:solidFill>
              </a:rPr>
              <a:t>8.75 inches</a:t>
            </a:r>
            <a:endParaRPr lang="en-US" sz="40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A1.1.3.1.1</a:t>
            </a:r>
            <a:endParaRPr lang="en-US" dirty="0"/>
          </a:p>
        </p:txBody>
      </p:sp>
      <p:pic>
        <p:nvPicPr>
          <p:cNvPr id="27650" name="Picture 2"/>
          <p:cNvPicPr>
            <a:picLocks noGrp="1" noChangeAspect="1" noChangeArrowheads="1"/>
          </p:cNvPicPr>
          <p:nvPr>
            <p:ph idx="1"/>
          </p:nvPr>
        </p:nvPicPr>
        <p:blipFill>
          <a:blip r:embed="rId4" cstate="print"/>
          <a:srcRect/>
          <a:stretch>
            <a:fillRect/>
          </a:stretch>
        </p:blipFill>
        <p:spPr bwMode="auto">
          <a:xfrm>
            <a:off x="1295400" y="1600200"/>
            <a:ext cx="6781800" cy="4042766"/>
          </a:xfrm>
          <a:prstGeom prst="rect">
            <a:avLst/>
          </a:prstGeom>
          <a:noFill/>
          <a:ln w="9525">
            <a:noFill/>
            <a:miter lim="800000"/>
            <a:headEnd/>
            <a:tailEnd/>
          </a:ln>
        </p:spPr>
      </p:pic>
      <p:sp>
        <p:nvSpPr>
          <p:cNvPr id="4" name="Oval 3"/>
          <p:cNvSpPr/>
          <p:nvPr/>
        </p:nvSpPr>
        <p:spPr>
          <a:xfrm>
            <a:off x="1219200" y="41148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A.1.1.1.1.2</a:t>
            </a:r>
            <a:endParaRPr lang="en-US" dirty="0"/>
          </a:p>
        </p:txBody>
      </p:sp>
      <p:pic>
        <p:nvPicPr>
          <p:cNvPr id="2050" name="Picture 2"/>
          <p:cNvPicPr>
            <a:picLocks noGrp="1" noChangeAspect="1" noChangeArrowheads="1"/>
          </p:cNvPicPr>
          <p:nvPr>
            <p:ph idx="1"/>
          </p:nvPr>
        </p:nvPicPr>
        <p:blipFill>
          <a:blip r:embed="rId4" cstate="print"/>
          <a:srcRect/>
          <a:stretch>
            <a:fillRect/>
          </a:stretch>
        </p:blipFill>
        <p:spPr bwMode="auto">
          <a:xfrm>
            <a:off x="914400" y="1524000"/>
            <a:ext cx="7315200" cy="4709079"/>
          </a:xfrm>
          <a:prstGeom prst="rect">
            <a:avLst/>
          </a:prstGeom>
          <a:noFill/>
          <a:ln w="9525">
            <a:noFill/>
            <a:miter lim="800000"/>
            <a:headEnd/>
            <a:tailEnd/>
          </a:ln>
        </p:spPr>
      </p:pic>
      <p:sp>
        <p:nvSpPr>
          <p:cNvPr id="4" name="Oval 3"/>
          <p:cNvSpPr/>
          <p:nvPr/>
        </p:nvSpPr>
        <p:spPr>
          <a:xfrm>
            <a:off x="838200" y="46482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A1.1.3.1.2</a:t>
            </a:r>
            <a:endParaRPr lang="en-US" dirty="0"/>
          </a:p>
        </p:txBody>
      </p:sp>
      <p:pic>
        <p:nvPicPr>
          <p:cNvPr id="28674" name="Picture 2"/>
          <p:cNvPicPr>
            <a:picLocks noGrp="1" noChangeAspect="1" noChangeArrowheads="1"/>
          </p:cNvPicPr>
          <p:nvPr>
            <p:ph idx="1"/>
          </p:nvPr>
        </p:nvPicPr>
        <p:blipFill>
          <a:blip r:embed="rId4" cstate="print"/>
          <a:srcRect/>
          <a:stretch>
            <a:fillRect/>
          </a:stretch>
        </p:blipFill>
        <p:spPr bwMode="auto">
          <a:xfrm>
            <a:off x="1471612" y="1676400"/>
            <a:ext cx="6300788" cy="4658504"/>
          </a:xfrm>
          <a:prstGeom prst="rect">
            <a:avLst/>
          </a:prstGeom>
          <a:noFill/>
          <a:ln w="9525">
            <a:noFill/>
            <a:miter lim="800000"/>
            <a:headEnd/>
            <a:tailEnd/>
          </a:ln>
        </p:spPr>
      </p:pic>
      <p:sp>
        <p:nvSpPr>
          <p:cNvPr id="4" name="Oval 3"/>
          <p:cNvSpPr/>
          <p:nvPr/>
        </p:nvSpPr>
        <p:spPr>
          <a:xfrm>
            <a:off x="1371600" y="58674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A1.1.3.1.3</a:t>
            </a:r>
            <a:endParaRPr lang="en-US" dirty="0"/>
          </a:p>
        </p:txBody>
      </p:sp>
      <p:pic>
        <p:nvPicPr>
          <p:cNvPr id="29698" name="Picture 2"/>
          <p:cNvPicPr>
            <a:picLocks noGrp="1" noChangeAspect="1" noChangeArrowheads="1"/>
          </p:cNvPicPr>
          <p:nvPr>
            <p:ph idx="1"/>
          </p:nvPr>
        </p:nvPicPr>
        <p:blipFill>
          <a:blip r:embed="rId4" cstate="print"/>
          <a:srcRect/>
          <a:stretch>
            <a:fillRect/>
          </a:stretch>
        </p:blipFill>
        <p:spPr bwMode="auto">
          <a:xfrm>
            <a:off x="1734401" y="1524000"/>
            <a:ext cx="5733199" cy="5122446"/>
          </a:xfrm>
          <a:prstGeom prst="rect">
            <a:avLst/>
          </a:prstGeom>
          <a:noFill/>
          <a:ln w="9525">
            <a:noFill/>
            <a:miter lim="800000"/>
            <a:headEnd/>
            <a:tailEnd/>
          </a:ln>
        </p:spPr>
      </p:pic>
      <p:sp>
        <p:nvSpPr>
          <p:cNvPr id="4" name="Oval 3"/>
          <p:cNvSpPr/>
          <p:nvPr/>
        </p:nvSpPr>
        <p:spPr>
          <a:xfrm>
            <a:off x="1600200" y="56388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A1.1.3.2.1</a:t>
            </a:r>
            <a:endParaRPr lang="en-US" dirty="0"/>
          </a:p>
        </p:txBody>
      </p:sp>
      <p:pic>
        <p:nvPicPr>
          <p:cNvPr id="30722" name="Picture 2"/>
          <p:cNvPicPr>
            <a:picLocks noGrp="1" noChangeAspect="1" noChangeArrowheads="1"/>
          </p:cNvPicPr>
          <p:nvPr>
            <p:ph idx="1"/>
          </p:nvPr>
        </p:nvPicPr>
        <p:blipFill>
          <a:blip r:embed="rId4" cstate="print"/>
          <a:srcRect/>
          <a:stretch>
            <a:fillRect/>
          </a:stretch>
        </p:blipFill>
        <p:spPr bwMode="auto">
          <a:xfrm>
            <a:off x="990600" y="1219200"/>
            <a:ext cx="5777619" cy="3376177"/>
          </a:xfrm>
          <a:prstGeom prst="rect">
            <a:avLst/>
          </a:prstGeom>
          <a:noFill/>
          <a:ln w="9525">
            <a:noFill/>
            <a:miter lim="800000"/>
            <a:headEnd/>
            <a:tailEnd/>
          </a:ln>
        </p:spPr>
      </p:pic>
      <p:pic>
        <p:nvPicPr>
          <p:cNvPr id="30723" name="Picture 3"/>
          <p:cNvPicPr>
            <a:picLocks noChangeAspect="1" noChangeArrowheads="1"/>
          </p:cNvPicPr>
          <p:nvPr/>
        </p:nvPicPr>
        <p:blipFill>
          <a:blip r:embed="rId5" cstate="print"/>
          <a:srcRect/>
          <a:stretch>
            <a:fillRect/>
          </a:stretch>
        </p:blipFill>
        <p:spPr bwMode="auto">
          <a:xfrm>
            <a:off x="990600" y="4572000"/>
            <a:ext cx="5791200" cy="2205132"/>
          </a:xfrm>
          <a:prstGeom prst="rect">
            <a:avLst/>
          </a:prstGeom>
          <a:noFill/>
          <a:ln w="9525">
            <a:noFill/>
            <a:miter lim="800000"/>
            <a:headEnd/>
            <a:tailEnd/>
          </a:ln>
        </p:spPr>
      </p:pic>
      <p:sp>
        <p:nvSpPr>
          <p:cNvPr id="5" name="Oval 4"/>
          <p:cNvSpPr/>
          <p:nvPr/>
        </p:nvSpPr>
        <p:spPr>
          <a:xfrm>
            <a:off x="838200" y="22860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A1.1.3.2.2</a:t>
            </a:r>
            <a:endParaRPr lang="en-US" dirty="0"/>
          </a:p>
        </p:txBody>
      </p:sp>
      <p:pic>
        <p:nvPicPr>
          <p:cNvPr id="31746" name="Picture 2"/>
          <p:cNvPicPr>
            <a:picLocks noGrp="1" noChangeAspect="1" noChangeArrowheads="1"/>
          </p:cNvPicPr>
          <p:nvPr>
            <p:ph idx="1"/>
          </p:nvPr>
        </p:nvPicPr>
        <p:blipFill>
          <a:blip r:embed="rId4" cstate="print"/>
          <a:srcRect/>
          <a:stretch>
            <a:fillRect/>
          </a:stretch>
        </p:blipFill>
        <p:spPr bwMode="auto">
          <a:xfrm>
            <a:off x="2168929" y="1447800"/>
            <a:ext cx="4765271" cy="5139336"/>
          </a:xfrm>
          <a:prstGeom prst="rect">
            <a:avLst/>
          </a:prstGeom>
          <a:noFill/>
          <a:ln w="9525">
            <a:noFill/>
            <a:miter lim="800000"/>
            <a:headEnd/>
            <a:tailEnd/>
          </a:ln>
        </p:spPr>
      </p:pic>
      <p:sp>
        <p:nvSpPr>
          <p:cNvPr id="4" name="Oval 3"/>
          <p:cNvSpPr/>
          <p:nvPr/>
        </p:nvSpPr>
        <p:spPr>
          <a:xfrm>
            <a:off x="1981200" y="4762501"/>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A1.1.3</a:t>
            </a:r>
            <a:endParaRPr lang="en-US" dirty="0"/>
          </a:p>
        </p:txBody>
      </p:sp>
      <p:pic>
        <p:nvPicPr>
          <p:cNvPr id="32770" name="Picture 2"/>
          <p:cNvPicPr>
            <a:picLocks noGrp="1" noChangeAspect="1" noChangeArrowheads="1"/>
          </p:cNvPicPr>
          <p:nvPr>
            <p:ph idx="1"/>
          </p:nvPr>
        </p:nvPicPr>
        <p:blipFill>
          <a:blip r:embed="rId4" cstate="print"/>
          <a:srcRect/>
          <a:stretch>
            <a:fillRect/>
          </a:stretch>
        </p:blipFill>
        <p:spPr bwMode="auto">
          <a:xfrm>
            <a:off x="533400" y="1447800"/>
            <a:ext cx="8229600" cy="1451080"/>
          </a:xfrm>
          <a:prstGeom prst="rect">
            <a:avLst/>
          </a:prstGeom>
          <a:noFill/>
          <a:ln w="9525">
            <a:noFill/>
            <a:miter lim="800000"/>
            <a:headEnd/>
            <a:tailEnd/>
          </a:ln>
        </p:spPr>
      </p:pic>
      <p:pic>
        <p:nvPicPr>
          <p:cNvPr id="32771" name="Picture 3"/>
          <p:cNvPicPr>
            <a:picLocks noChangeAspect="1" noChangeArrowheads="1"/>
          </p:cNvPicPr>
          <p:nvPr/>
        </p:nvPicPr>
        <p:blipFill>
          <a:blip r:embed="rId5" cstate="print"/>
          <a:srcRect/>
          <a:stretch>
            <a:fillRect/>
          </a:stretch>
        </p:blipFill>
        <p:spPr bwMode="auto">
          <a:xfrm>
            <a:off x="400050" y="3505200"/>
            <a:ext cx="8286750" cy="110347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TextBox 2"/>
              <p:cNvSpPr txBox="1"/>
              <p:nvPr/>
            </p:nvSpPr>
            <p:spPr>
              <a:xfrm>
                <a:off x="2819400" y="4800600"/>
                <a:ext cx="3063083" cy="16947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a:rPr>
                        <m:t>𝑦</m:t>
                      </m:r>
                      <m:r>
                        <a:rPr lang="en-US" sz="3600" b="0" i="1" smtClean="0">
                          <a:solidFill>
                            <a:srgbClr val="FF0000"/>
                          </a:solidFill>
                          <a:latin typeface="Cambria Math"/>
                          <a:ea typeface="Cambria Math"/>
                        </a:rPr>
                        <m:t>≤180</m:t>
                      </m:r>
                    </m:oMath>
                  </m:oMathPara>
                </a14:m>
                <a:endParaRPr lang="en-US" sz="3600" b="0" dirty="0" smtClean="0">
                  <a:solidFill>
                    <a:srgbClr val="FF0000"/>
                  </a:solidFill>
                  <a:ea typeface="Cambria Math"/>
                </a:endParaRPr>
              </a:p>
              <a:p>
                <a:pPr/>
                <a14:m>
                  <m:oMathPara xmlns:m="http://schemas.openxmlformats.org/officeDocument/2006/math">
                    <m:oMathParaPr>
                      <m:jc m:val="centerGroup"/>
                    </m:oMathParaPr>
                    <m:oMath xmlns:m="http://schemas.openxmlformats.org/officeDocument/2006/math">
                      <m:f>
                        <m:fPr>
                          <m:ctrlPr>
                            <a:rPr lang="en-US" sz="3600" i="1" smtClean="0">
                              <a:solidFill>
                                <a:srgbClr val="FF0000"/>
                              </a:solidFill>
                              <a:latin typeface="Cambria Math"/>
                            </a:rPr>
                          </m:ctrlPr>
                        </m:fPr>
                        <m:num>
                          <m:r>
                            <a:rPr lang="en-US" sz="3600" b="0" i="1" smtClean="0">
                              <a:solidFill>
                                <a:srgbClr val="FF0000"/>
                              </a:solidFill>
                              <a:latin typeface="Cambria Math"/>
                            </a:rPr>
                            <m:t>5</m:t>
                          </m:r>
                        </m:num>
                        <m:den>
                          <m:r>
                            <a:rPr lang="en-US" sz="3600" b="0" i="1" smtClean="0">
                              <a:solidFill>
                                <a:srgbClr val="FF0000"/>
                              </a:solidFill>
                              <a:latin typeface="Cambria Math"/>
                            </a:rPr>
                            <m:t>4</m:t>
                          </m:r>
                        </m:den>
                      </m:f>
                      <m:r>
                        <a:rPr lang="en-US" sz="3600" b="0" i="1" smtClean="0">
                          <a:solidFill>
                            <a:srgbClr val="FF0000"/>
                          </a:solidFill>
                          <a:latin typeface="Cambria Math"/>
                        </a:rPr>
                        <m:t>𝑥</m:t>
                      </m:r>
                      <m:r>
                        <a:rPr lang="en-US" sz="3600" b="0" i="1" smtClean="0">
                          <a:solidFill>
                            <a:srgbClr val="FF0000"/>
                          </a:solidFill>
                          <a:latin typeface="Cambria Math"/>
                        </a:rPr>
                        <m:t>+</m:t>
                      </m:r>
                      <m:r>
                        <a:rPr lang="en-US" sz="3600" b="0" i="1" smtClean="0">
                          <a:solidFill>
                            <a:srgbClr val="FF0000"/>
                          </a:solidFill>
                          <a:latin typeface="Cambria Math"/>
                        </a:rPr>
                        <m:t>𝑦</m:t>
                      </m:r>
                      <m:r>
                        <a:rPr lang="en-US" sz="3600" b="0" i="1" smtClean="0">
                          <a:solidFill>
                            <a:srgbClr val="FF0000"/>
                          </a:solidFill>
                          <a:latin typeface="Cambria Math"/>
                          <a:ea typeface="Cambria Math"/>
                        </a:rPr>
                        <m:t>≤300</m:t>
                      </m:r>
                    </m:oMath>
                  </m:oMathPara>
                </a14:m>
                <a:endParaRPr lang="en-US" sz="36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819400" y="4800600"/>
                <a:ext cx="3063083" cy="1694759"/>
              </a:xfrm>
              <a:prstGeom prst="rect">
                <a:avLst/>
              </a:prstGeom>
              <a:blipFill rotWithShape="1">
                <a:blip r:embed="rId6"/>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A1.1.3</a:t>
            </a:r>
            <a:endParaRPr lang="en-US" dirty="0"/>
          </a:p>
        </p:txBody>
      </p:sp>
      <p:pic>
        <p:nvPicPr>
          <p:cNvPr id="32770" name="Picture 2"/>
          <p:cNvPicPr>
            <a:picLocks noGrp="1" noChangeAspect="1" noChangeArrowheads="1"/>
          </p:cNvPicPr>
          <p:nvPr>
            <p:ph idx="1"/>
          </p:nvPr>
        </p:nvPicPr>
        <p:blipFill>
          <a:blip r:embed="rId4" cstate="print"/>
          <a:srcRect/>
          <a:stretch>
            <a:fillRect/>
          </a:stretch>
        </p:blipFill>
        <p:spPr bwMode="auto">
          <a:xfrm>
            <a:off x="533400" y="1447800"/>
            <a:ext cx="8229600" cy="1451080"/>
          </a:xfrm>
          <a:prstGeom prst="rect">
            <a:avLst/>
          </a:prstGeom>
          <a:noFill/>
          <a:ln w="9525">
            <a:noFill/>
            <a:miter lim="800000"/>
            <a:headEnd/>
            <a:tailEnd/>
          </a:ln>
        </p:spPr>
      </p:pic>
      <p:pic>
        <p:nvPicPr>
          <p:cNvPr id="33794" name="Picture 2"/>
          <p:cNvPicPr>
            <a:picLocks noChangeAspect="1" noChangeArrowheads="1"/>
          </p:cNvPicPr>
          <p:nvPr/>
        </p:nvPicPr>
        <p:blipFill>
          <a:blip r:embed="rId5" cstate="print"/>
          <a:srcRect/>
          <a:stretch>
            <a:fillRect/>
          </a:stretch>
        </p:blipFill>
        <p:spPr bwMode="auto">
          <a:xfrm>
            <a:off x="228600" y="2971800"/>
            <a:ext cx="6799539" cy="3657600"/>
          </a:xfrm>
          <a:prstGeom prst="rect">
            <a:avLst/>
          </a:prstGeom>
          <a:noFill/>
          <a:ln w="9525">
            <a:noFill/>
            <a:miter lim="800000"/>
            <a:headEnd/>
            <a:tailEnd/>
          </a:ln>
        </p:spPr>
      </p:pic>
      <p:grpSp>
        <p:nvGrpSpPr>
          <p:cNvPr id="7" name="Group 6"/>
          <p:cNvGrpSpPr/>
          <p:nvPr/>
        </p:nvGrpSpPr>
        <p:grpSpPr>
          <a:xfrm>
            <a:off x="2709040" y="3962400"/>
            <a:ext cx="5139560" cy="2209800"/>
            <a:chOff x="2709040" y="3962400"/>
            <a:chExt cx="5139560" cy="2209800"/>
          </a:xfrm>
        </p:grpSpPr>
        <p:pic>
          <p:nvPicPr>
            <p:cNvPr id="2050" name="Picture 2"/>
            <p:cNvPicPr>
              <a:picLocks noChangeAspect="1" noChangeArrowheads="1"/>
            </p:cNvPicPr>
            <p:nvPr/>
          </p:nvPicPr>
          <p:blipFill>
            <a:blip r:embed="rId6" cstate="print"/>
            <a:srcRect/>
            <a:stretch>
              <a:fillRect/>
            </a:stretch>
          </p:blipFill>
          <p:spPr bwMode="auto">
            <a:xfrm>
              <a:off x="2709040" y="3962400"/>
              <a:ext cx="2209800" cy="2209800"/>
            </a:xfrm>
            <a:prstGeom prst="rect">
              <a:avLst/>
            </a:prstGeom>
            <a:noFill/>
            <a:ln w="9525">
              <a:noFill/>
              <a:miter lim="800000"/>
              <a:headEnd/>
              <a:tailEnd/>
            </a:ln>
            <a:effectLst/>
          </p:spPr>
        </p:pic>
        <p:sp>
          <p:nvSpPr>
            <p:cNvPr id="6" name="TextBox 5"/>
            <p:cNvSpPr txBox="1"/>
            <p:nvPr/>
          </p:nvSpPr>
          <p:spPr>
            <a:xfrm>
              <a:off x="5943600" y="4419600"/>
              <a:ext cx="1905000" cy="923330"/>
            </a:xfrm>
            <a:prstGeom prst="rect">
              <a:avLst/>
            </a:prstGeom>
            <a:noFill/>
          </p:spPr>
          <p:txBody>
            <a:bodyPr wrap="square" rtlCol="0">
              <a:spAutoFit/>
            </a:bodyPr>
            <a:lstStyle/>
            <a:p>
              <a:r>
                <a:rPr lang="en-US" dirty="0" smtClean="0">
                  <a:solidFill>
                    <a:srgbClr val="7030A0"/>
                  </a:solidFill>
                </a:rPr>
                <a:t>Dark purple represents solution set</a:t>
              </a:r>
              <a:endParaRPr lang="en-US" dirty="0">
                <a:solidFill>
                  <a:srgbClr val="7030A0"/>
                </a:solidFil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A1.1.3</a:t>
            </a:r>
            <a:endParaRPr lang="en-US" dirty="0"/>
          </a:p>
        </p:txBody>
      </p:sp>
      <p:pic>
        <p:nvPicPr>
          <p:cNvPr id="32770" name="Picture 2"/>
          <p:cNvPicPr>
            <a:picLocks noGrp="1" noChangeAspect="1" noChangeArrowheads="1"/>
          </p:cNvPicPr>
          <p:nvPr>
            <p:ph idx="1"/>
          </p:nvPr>
        </p:nvPicPr>
        <p:blipFill>
          <a:blip r:embed="rId4" cstate="print"/>
          <a:srcRect/>
          <a:stretch>
            <a:fillRect/>
          </a:stretch>
        </p:blipFill>
        <p:spPr bwMode="auto">
          <a:xfrm>
            <a:off x="533400" y="1447800"/>
            <a:ext cx="8229600" cy="1451080"/>
          </a:xfrm>
          <a:prstGeom prst="rect">
            <a:avLst/>
          </a:prstGeom>
          <a:noFill/>
          <a:ln w="9525">
            <a:noFill/>
            <a:miter lim="800000"/>
            <a:headEnd/>
            <a:tailEnd/>
          </a:ln>
        </p:spPr>
      </p:pic>
      <p:pic>
        <p:nvPicPr>
          <p:cNvPr id="34818" name="Picture 2"/>
          <p:cNvPicPr>
            <a:picLocks noChangeAspect="1" noChangeArrowheads="1"/>
          </p:cNvPicPr>
          <p:nvPr/>
        </p:nvPicPr>
        <p:blipFill>
          <a:blip r:embed="rId5" cstate="print"/>
          <a:srcRect/>
          <a:stretch>
            <a:fillRect/>
          </a:stretch>
        </p:blipFill>
        <p:spPr bwMode="auto">
          <a:xfrm>
            <a:off x="304800" y="3352800"/>
            <a:ext cx="8839200" cy="1267053"/>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TextBox 2"/>
              <p:cNvSpPr txBox="1"/>
              <p:nvPr/>
            </p:nvSpPr>
            <p:spPr>
              <a:xfrm>
                <a:off x="457200" y="4800600"/>
                <a:ext cx="8458200" cy="764953"/>
              </a:xfrm>
              <a:prstGeom prst="rect">
                <a:avLst/>
              </a:prstGeom>
              <a:noFill/>
            </p:spPr>
            <p:txBody>
              <a:bodyPr wrap="square" rtlCol="0">
                <a:spAutoFit/>
              </a:bodyPr>
              <a:lstStyle/>
              <a:p>
                <a:r>
                  <a:rPr lang="en-US" dirty="0" smtClean="0">
                    <a:solidFill>
                      <a:srgbClr val="FF0000"/>
                    </a:solidFill>
                  </a:rPr>
                  <a:t>The maximum profit is represented by the intersection of </a:t>
                </a:r>
                <a14:m>
                  <m:oMath xmlns:m="http://schemas.openxmlformats.org/officeDocument/2006/math">
                    <m:r>
                      <a:rPr lang="en-US" b="0" i="1" smtClean="0">
                        <a:solidFill>
                          <a:srgbClr val="FF0000"/>
                        </a:solidFill>
                        <a:latin typeface="Cambria Math"/>
                      </a:rPr>
                      <m:t>𝑦</m:t>
                    </m:r>
                    <m:r>
                      <a:rPr lang="en-US" b="0" i="1" smtClean="0">
                        <a:solidFill>
                          <a:srgbClr val="FF0000"/>
                        </a:solidFill>
                        <a:latin typeface="Cambria Math"/>
                      </a:rPr>
                      <m:t>=180</m:t>
                    </m:r>
                  </m:oMath>
                </a14:m>
                <a:r>
                  <a:rPr lang="en-US" dirty="0" smtClean="0">
                    <a:solidFill>
                      <a:srgbClr val="FF0000"/>
                    </a:solidFill>
                  </a:rPr>
                  <a:t> and </a:t>
                </a:r>
                <a14:m>
                  <m:oMath xmlns:m="http://schemas.openxmlformats.org/officeDocument/2006/math">
                    <m:f>
                      <m:fPr>
                        <m:ctrlPr>
                          <a:rPr lang="en-US" i="1" smtClean="0">
                            <a:solidFill>
                              <a:srgbClr val="FF0000"/>
                            </a:solidFill>
                            <a:latin typeface="Cambria Math"/>
                          </a:rPr>
                        </m:ctrlPr>
                      </m:fPr>
                      <m:num>
                        <m:r>
                          <a:rPr lang="en-US" b="0" i="1" smtClean="0">
                            <a:solidFill>
                              <a:srgbClr val="FF0000"/>
                            </a:solidFill>
                            <a:latin typeface="Cambria Math"/>
                          </a:rPr>
                          <m:t>5</m:t>
                        </m:r>
                      </m:num>
                      <m:den>
                        <m:r>
                          <a:rPr lang="en-US" b="0" i="1" smtClean="0">
                            <a:solidFill>
                              <a:srgbClr val="FF0000"/>
                            </a:solidFill>
                            <a:latin typeface="Cambria Math"/>
                          </a:rPr>
                          <m:t>4</m:t>
                        </m:r>
                      </m:den>
                    </m:f>
                    <m:r>
                      <a:rPr lang="en-US" b="0" i="1" smtClean="0">
                        <a:solidFill>
                          <a:srgbClr val="FF0000"/>
                        </a:solidFill>
                        <a:latin typeface="Cambria Math"/>
                      </a:rPr>
                      <m:t>𝑥</m:t>
                    </m:r>
                    <m:r>
                      <a:rPr lang="en-US" b="0" i="1" smtClean="0">
                        <a:solidFill>
                          <a:srgbClr val="FF0000"/>
                        </a:solidFill>
                        <a:latin typeface="Cambria Math"/>
                      </a:rPr>
                      <m:t>+</m:t>
                    </m:r>
                    <m:r>
                      <a:rPr lang="en-US" b="0" i="1" smtClean="0">
                        <a:solidFill>
                          <a:srgbClr val="FF0000"/>
                        </a:solidFill>
                        <a:latin typeface="Cambria Math"/>
                      </a:rPr>
                      <m:t>𝑦</m:t>
                    </m:r>
                    <m:r>
                      <a:rPr lang="en-US" b="0" i="1" smtClean="0">
                        <a:solidFill>
                          <a:srgbClr val="FF0000"/>
                        </a:solidFill>
                        <a:latin typeface="Cambria Math"/>
                      </a:rPr>
                      <m:t>=300</m:t>
                    </m:r>
                  </m:oMath>
                </a14:m>
                <a:r>
                  <a:rPr lang="en-US" dirty="0" smtClean="0">
                    <a:solidFill>
                      <a:srgbClr val="FF0000"/>
                    </a:solidFill>
                  </a:rPr>
                  <a:t>. The point (96, 180) is the intersection of these two equations.</a:t>
                </a:r>
                <a:endParaRPr lang="en-US"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57200" y="4800600"/>
                <a:ext cx="8458200" cy="764953"/>
              </a:xfrm>
              <a:prstGeom prst="rect">
                <a:avLst/>
              </a:prstGeom>
              <a:blipFill rotWithShape="1">
                <a:blip r:embed="rId6"/>
                <a:stretch>
                  <a:fillRect l="-576" b="-11200"/>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A1.1.3</a:t>
            </a:r>
            <a:endParaRPr lang="en-US" dirty="0"/>
          </a:p>
        </p:txBody>
      </p:sp>
      <p:pic>
        <p:nvPicPr>
          <p:cNvPr id="35842" name="Picture 2"/>
          <p:cNvPicPr>
            <a:picLocks noGrp="1" noChangeAspect="1" noChangeArrowheads="1"/>
          </p:cNvPicPr>
          <p:nvPr>
            <p:ph idx="1"/>
          </p:nvPr>
        </p:nvPicPr>
        <p:blipFill>
          <a:blip r:embed="rId4" cstate="print"/>
          <a:srcRect/>
          <a:stretch>
            <a:fillRect/>
          </a:stretch>
        </p:blipFill>
        <p:spPr bwMode="auto">
          <a:xfrm>
            <a:off x="685800" y="1219200"/>
            <a:ext cx="4638675" cy="352425"/>
          </a:xfrm>
          <a:prstGeom prst="rect">
            <a:avLst/>
          </a:prstGeom>
          <a:noFill/>
          <a:ln w="9525">
            <a:noFill/>
            <a:miter lim="800000"/>
            <a:headEnd/>
            <a:tailEnd/>
          </a:ln>
        </p:spPr>
      </p:pic>
      <p:pic>
        <p:nvPicPr>
          <p:cNvPr id="35843" name="Picture 3"/>
          <p:cNvPicPr>
            <a:picLocks noChangeAspect="1" noChangeArrowheads="1"/>
          </p:cNvPicPr>
          <p:nvPr/>
        </p:nvPicPr>
        <p:blipFill>
          <a:blip r:embed="rId5" cstate="print"/>
          <a:srcRect/>
          <a:stretch>
            <a:fillRect/>
          </a:stretch>
        </p:blipFill>
        <p:spPr bwMode="auto">
          <a:xfrm>
            <a:off x="152400" y="1905000"/>
            <a:ext cx="8715375" cy="2222660"/>
          </a:xfrm>
          <a:prstGeom prst="rect">
            <a:avLst/>
          </a:prstGeom>
          <a:noFill/>
          <a:ln w="9525">
            <a:noFill/>
            <a:miter lim="800000"/>
            <a:headEnd/>
            <a:tailEnd/>
          </a:ln>
        </p:spPr>
      </p:pic>
      <p:grpSp>
        <p:nvGrpSpPr>
          <p:cNvPr id="8" name="Group 7"/>
          <p:cNvGrpSpPr/>
          <p:nvPr/>
        </p:nvGrpSpPr>
        <p:grpSpPr>
          <a:xfrm>
            <a:off x="3116019" y="3416300"/>
            <a:ext cx="5751756" cy="3097669"/>
            <a:chOff x="3116019" y="3416300"/>
            <a:chExt cx="5751756" cy="3097669"/>
          </a:xfrm>
        </p:grpSpPr>
        <mc:AlternateContent xmlns:mc="http://schemas.openxmlformats.org/markup-compatibility/2006" xmlns:a14="http://schemas.microsoft.com/office/drawing/2010/main">
          <mc:Choice Requires="a14">
            <p:sp>
              <p:nvSpPr>
                <p:cNvPr id="3" name="TextBox 2"/>
                <p:cNvSpPr txBox="1"/>
                <p:nvPr/>
              </p:nvSpPr>
              <p:spPr>
                <a:xfrm>
                  <a:off x="3116019" y="4267200"/>
                  <a:ext cx="2788136" cy="2246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a:rPr>
                          <m:t>4</m:t>
                        </m:r>
                        <m:r>
                          <a:rPr lang="en-US" sz="2800" b="0" i="1" smtClean="0">
                            <a:solidFill>
                              <a:srgbClr val="FF0000"/>
                            </a:solidFill>
                            <a:latin typeface="Cambria Math"/>
                          </a:rPr>
                          <m:t>𝑥</m:t>
                        </m:r>
                        <m:r>
                          <a:rPr lang="en-US" sz="2800" b="0" i="1" smtClean="0">
                            <a:solidFill>
                              <a:srgbClr val="FF0000"/>
                            </a:solidFill>
                            <a:latin typeface="Cambria Math"/>
                          </a:rPr>
                          <m:t>+3&lt;7</m:t>
                        </m:r>
                        <m:r>
                          <a:rPr lang="en-US" sz="2800" b="0" i="1" smtClean="0">
                            <a:solidFill>
                              <a:srgbClr val="FF0000"/>
                            </a:solidFill>
                            <a:latin typeface="Cambria Math"/>
                          </a:rPr>
                          <m:t>𝑥</m:t>
                        </m:r>
                        <m:r>
                          <a:rPr lang="en-US" sz="2800" b="0" i="1" smtClean="0">
                            <a:solidFill>
                              <a:srgbClr val="FF0000"/>
                            </a:solidFill>
                            <a:latin typeface="Cambria Math"/>
                          </a:rPr>
                          <m:t>−9</m:t>
                        </m:r>
                      </m:oMath>
                    </m:oMathPara>
                  </a14:m>
                  <a:endParaRPr lang="en-US" sz="2800" b="0" dirty="0" smtClean="0">
                    <a:solidFill>
                      <a:srgbClr val="FF0000"/>
                    </a:solidFill>
                  </a:endParaRPr>
                </a:p>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a:rPr>
                          <m:t>12&lt;3</m:t>
                        </m:r>
                        <m:r>
                          <a:rPr lang="en-US" sz="2800" b="0" i="1" smtClean="0">
                            <a:solidFill>
                              <a:srgbClr val="FF0000"/>
                            </a:solidFill>
                            <a:latin typeface="Cambria Math"/>
                          </a:rPr>
                          <m:t>𝑥</m:t>
                        </m:r>
                      </m:oMath>
                    </m:oMathPara>
                  </a14:m>
                  <a:endParaRPr lang="en-US" sz="2800" b="0" dirty="0" smtClean="0">
                    <a:solidFill>
                      <a:srgbClr val="FF0000"/>
                    </a:solidFill>
                  </a:endParaRPr>
                </a:p>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a:rPr>
                          <m:t>4&lt;</m:t>
                        </m:r>
                        <m:r>
                          <a:rPr lang="en-US" sz="2800" b="0" i="1" smtClean="0">
                            <a:solidFill>
                              <a:srgbClr val="FF0000"/>
                            </a:solidFill>
                            <a:latin typeface="Cambria Math"/>
                          </a:rPr>
                          <m:t>𝑥</m:t>
                        </m:r>
                      </m:oMath>
                    </m:oMathPara>
                  </a14:m>
                  <a:endParaRPr lang="en-US" sz="2800" b="0" dirty="0" smtClean="0">
                    <a:solidFill>
                      <a:srgbClr val="FF0000"/>
                    </a:solidFill>
                  </a:endParaRPr>
                </a:p>
                <a:p>
                  <a:pPr algn="ctr"/>
                  <a:r>
                    <a:rPr lang="en-US" sz="2800" dirty="0">
                      <a:solidFill>
                        <a:srgbClr val="FF0000"/>
                      </a:solidFill>
                    </a:rPr>
                    <a:t>o</a:t>
                  </a:r>
                  <a:r>
                    <a:rPr lang="en-US" sz="2800" dirty="0" smtClean="0">
                      <a:solidFill>
                        <a:srgbClr val="FF0000"/>
                      </a:solidFill>
                    </a:rPr>
                    <a:t>r</a:t>
                  </a:r>
                </a:p>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a:rPr>
                          <m:t>𝑥</m:t>
                        </m:r>
                        <m:r>
                          <a:rPr lang="en-US" sz="2800" b="0" i="1" smtClean="0">
                            <a:solidFill>
                              <a:srgbClr val="FF0000"/>
                            </a:solidFill>
                            <a:latin typeface="Cambria Math"/>
                          </a:rPr>
                          <m:t>&gt;4</m:t>
                        </m:r>
                      </m:oMath>
                    </m:oMathPara>
                  </a14:m>
                  <a:endParaRPr lang="en-US" sz="28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116019" y="4267200"/>
                  <a:ext cx="2788136" cy="2246769"/>
                </a:xfrm>
                <a:prstGeom prst="rect">
                  <a:avLst/>
                </a:prstGeom>
                <a:blipFill rotWithShape="1">
                  <a:blip r:embed="rId6"/>
                  <a:stretch>
                    <a:fillRect/>
                  </a:stretch>
                </a:blipFill>
              </p:spPr>
              <p:txBody>
                <a:bodyPr/>
                <a:lstStyle/>
                <a:p>
                  <a:r>
                    <a:rPr lang="en-US">
                      <a:noFill/>
                    </a:rPr>
                    <a:t> </a:t>
                  </a:r>
                </a:p>
              </p:txBody>
            </p:sp>
          </mc:Fallback>
        </mc:AlternateContent>
        <p:sp>
          <p:nvSpPr>
            <p:cNvPr id="4" name="Oval 3"/>
            <p:cNvSpPr/>
            <p:nvPr/>
          </p:nvSpPr>
          <p:spPr>
            <a:xfrm>
              <a:off x="6121400" y="3416300"/>
              <a:ext cx="304800" cy="304800"/>
            </a:xfrm>
            <a:prstGeom prst="ellipse">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 name="Straight Arrow Connector 5"/>
            <p:cNvCxnSpPr>
              <a:stCxn id="4" idx="6"/>
            </p:cNvCxnSpPr>
            <p:nvPr/>
          </p:nvCxnSpPr>
          <p:spPr>
            <a:xfrm>
              <a:off x="6426200" y="3568700"/>
              <a:ext cx="2441575"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A1.1.3</a:t>
            </a:r>
            <a:endParaRPr lang="en-US" dirty="0"/>
          </a:p>
        </p:txBody>
      </p:sp>
      <p:pic>
        <p:nvPicPr>
          <p:cNvPr id="36866" name="Picture 2"/>
          <p:cNvPicPr>
            <a:picLocks noChangeAspect="1" noChangeArrowheads="1"/>
          </p:cNvPicPr>
          <p:nvPr/>
        </p:nvPicPr>
        <p:blipFill>
          <a:blip r:embed="rId4" cstate="print"/>
          <a:srcRect/>
          <a:stretch>
            <a:fillRect/>
          </a:stretch>
        </p:blipFill>
        <p:spPr bwMode="auto">
          <a:xfrm>
            <a:off x="76200" y="1600200"/>
            <a:ext cx="8983402" cy="218598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TextBox 2"/>
              <p:cNvSpPr txBox="1"/>
              <p:nvPr/>
            </p:nvSpPr>
            <p:spPr>
              <a:xfrm>
                <a:off x="3352800" y="4038600"/>
                <a:ext cx="2034083" cy="11294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i="1" smtClean="0">
                              <a:solidFill>
                                <a:srgbClr val="FF0000"/>
                              </a:solidFill>
                              <a:latin typeface="Cambria Math"/>
                            </a:rPr>
                          </m:ctrlPr>
                        </m:fPr>
                        <m:num>
                          <m:r>
                            <a:rPr lang="en-US" sz="3600" b="0" i="1" smtClean="0">
                              <a:solidFill>
                                <a:srgbClr val="FF0000"/>
                              </a:solidFill>
                              <a:latin typeface="Cambria Math"/>
                            </a:rPr>
                            <m:t>1</m:t>
                          </m:r>
                        </m:num>
                        <m:den>
                          <m:r>
                            <a:rPr lang="en-US" sz="3600" b="0" i="1" smtClean="0">
                              <a:solidFill>
                                <a:srgbClr val="FF0000"/>
                              </a:solidFill>
                              <a:latin typeface="Cambria Math"/>
                            </a:rPr>
                            <m:t>4</m:t>
                          </m:r>
                        </m:den>
                      </m:f>
                      <m:r>
                        <a:rPr lang="en-US" sz="3600" b="0" i="1" smtClean="0">
                          <a:solidFill>
                            <a:srgbClr val="FF0000"/>
                          </a:solidFill>
                          <a:latin typeface="Cambria Math"/>
                        </a:rPr>
                        <m:t>𝑥</m:t>
                      </m:r>
                      <m:r>
                        <a:rPr lang="en-US" sz="3600" b="0" i="1" smtClean="0">
                          <a:solidFill>
                            <a:srgbClr val="FF0000"/>
                          </a:solidFill>
                          <a:latin typeface="Cambria Math"/>
                        </a:rPr>
                        <m:t>+7.5</m:t>
                      </m:r>
                    </m:oMath>
                  </m:oMathPara>
                </a14:m>
                <a:endParaRPr lang="en-US" sz="36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352800" y="4038600"/>
                <a:ext cx="2034083" cy="1129476"/>
              </a:xfrm>
              <a:prstGeom prst="rect">
                <a:avLst/>
              </a:prstGeom>
              <a:blipFill rotWithShape="1">
                <a:blip r:embed="rId5"/>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A1.1.3</a:t>
            </a:r>
            <a:endParaRPr lang="en-US" dirty="0"/>
          </a:p>
        </p:txBody>
      </p:sp>
      <p:pic>
        <p:nvPicPr>
          <p:cNvPr id="37890" name="Picture 2"/>
          <p:cNvPicPr>
            <a:picLocks noChangeAspect="1" noChangeArrowheads="1"/>
          </p:cNvPicPr>
          <p:nvPr/>
        </p:nvPicPr>
        <p:blipFill>
          <a:blip r:embed="rId4" cstate="print"/>
          <a:srcRect/>
          <a:stretch>
            <a:fillRect/>
          </a:stretch>
        </p:blipFill>
        <p:spPr bwMode="auto">
          <a:xfrm>
            <a:off x="0" y="1200150"/>
            <a:ext cx="9106647" cy="5048250"/>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3" name="TextBox 2"/>
              <p:cNvSpPr txBox="1"/>
              <p:nvPr/>
            </p:nvSpPr>
            <p:spPr>
              <a:xfrm>
                <a:off x="3124200" y="6248400"/>
                <a:ext cx="3379451" cy="614655"/>
              </a:xfrm>
              <a:prstGeom prst="rect">
                <a:avLst/>
              </a:prstGeom>
              <a:noFill/>
            </p:spPr>
            <p:txBody>
              <a:bodyPr wrap="none" rtlCol="0">
                <a:spAutoFit/>
              </a:bodyPr>
              <a:lstStyle/>
              <a:p>
                <a14:m>
                  <m:oMath xmlns:m="http://schemas.openxmlformats.org/officeDocument/2006/math">
                    <m:r>
                      <a:rPr lang="en-US" sz="2400" b="0" i="1" smtClean="0">
                        <a:solidFill>
                          <a:srgbClr val="FF0000"/>
                        </a:solidFill>
                        <a:latin typeface="Cambria Math"/>
                      </a:rPr>
                      <m:t>𝑦</m:t>
                    </m:r>
                    <m:r>
                      <a:rPr lang="en-US" sz="2400" b="0" i="1" smtClean="0">
                        <a:solidFill>
                          <a:srgbClr val="FF0000"/>
                        </a:solidFill>
                        <a:latin typeface="Cambria Math"/>
                      </a:rPr>
                      <m:t>&lt;−</m:t>
                    </m:r>
                    <m:f>
                      <m:fPr>
                        <m:ctrlPr>
                          <a:rPr lang="en-US" sz="2400" b="0" i="1" smtClean="0">
                            <a:solidFill>
                              <a:srgbClr val="FF0000"/>
                            </a:solidFill>
                            <a:latin typeface="Cambria Math"/>
                          </a:rPr>
                        </m:ctrlPr>
                      </m:fPr>
                      <m:num>
                        <m:r>
                          <a:rPr lang="en-US" sz="2400" b="0" i="1" smtClean="0">
                            <a:solidFill>
                              <a:srgbClr val="FF0000"/>
                            </a:solidFill>
                            <a:latin typeface="Cambria Math"/>
                          </a:rPr>
                          <m:t>3</m:t>
                        </m:r>
                      </m:num>
                      <m:den>
                        <m:r>
                          <a:rPr lang="en-US" sz="2400" b="0" i="1" smtClean="0">
                            <a:solidFill>
                              <a:srgbClr val="FF0000"/>
                            </a:solidFill>
                            <a:latin typeface="Cambria Math"/>
                          </a:rPr>
                          <m:t>4</m:t>
                        </m:r>
                      </m:den>
                    </m:f>
                    <m:r>
                      <a:rPr lang="en-US" sz="2400" b="0" i="1" smtClean="0">
                        <a:solidFill>
                          <a:srgbClr val="FF0000"/>
                        </a:solidFill>
                        <a:latin typeface="Cambria Math"/>
                      </a:rPr>
                      <m:t>𝑥</m:t>
                    </m:r>
                    <m:r>
                      <a:rPr lang="en-US" sz="2400" b="0" i="1" smtClean="0">
                        <a:solidFill>
                          <a:srgbClr val="FF0000"/>
                        </a:solidFill>
                        <a:latin typeface="Cambria Math"/>
                      </a:rPr>
                      <m:t>+3</m:t>
                    </m:r>
                  </m:oMath>
                </a14:m>
                <a:r>
                  <a:rPr lang="en-US" sz="2400" dirty="0" smtClean="0">
                    <a:solidFill>
                      <a:srgbClr val="FF0000"/>
                    </a:solidFill>
                  </a:rPr>
                  <a:t>         </a:t>
                </a:r>
                <a14:m>
                  <m:oMath xmlns:m="http://schemas.openxmlformats.org/officeDocument/2006/math">
                    <m:r>
                      <a:rPr lang="en-US" sz="2400" b="0" i="1" dirty="0" smtClean="0">
                        <a:solidFill>
                          <a:srgbClr val="FF0000"/>
                        </a:solidFill>
                        <a:latin typeface="Cambria Math"/>
                      </a:rPr>
                      <m:t>𝑦</m:t>
                    </m:r>
                    <m:r>
                      <a:rPr lang="en-US" sz="2400" b="0" i="1" dirty="0" smtClean="0">
                        <a:solidFill>
                          <a:srgbClr val="FF0000"/>
                        </a:solidFill>
                        <a:latin typeface="Cambria Math"/>
                        <a:ea typeface="Cambria Math"/>
                      </a:rPr>
                      <m:t>≥1</m:t>
                    </m:r>
                  </m:oMath>
                </a14:m>
                <a:endParaRPr lang="en-US" sz="2400" dirty="0">
                  <a:solidFill>
                    <a:srgbClr val="FF0000"/>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3124200" y="6248400"/>
                <a:ext cx="3379451" cy="614655"/>
              </a:xfrm>
              <a:prstGeom prst="rect">
                <a:avLst/>
              </a:prstGeom>
              <a:blipFill rotWithShape="1">
                <a:blip r:embed="rId5"/>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A.1.1.1.1.2</a:t>
            </a:r>
            <a:endParaRPr lang="en-US" dirty="0"/>
          </a:p>
        </p:txBody>
      </p:sp>
      <p:pic>
        <p:nvPicPr>
          <p:cNvPr id="3074" name="Picture 2"/>
          <p:cNvPicPr>
            <a:picLocks noGrp="1" noChangeAspect="1" noChangeArrowheads="1"/>
          </p:cNvPicPr>
          <p:nvPr>
            <p:ph idx="1"/>
          </p:nvPr>
        </p:nvPicPr>
        <p:blipFill>
          <a:blip r:embed="rId4" cstate="print"/>
          <a:srcRect/>
          <a:stretch>
            <a:fillRect/>
          </a:stretch>
        </p:blipFill>
        <p:spPr bwMode="auto">
          <a:xfrm>
            <a:off x="1138237" y="1676400"/>
            <a:ext cx="6862763" cy="4735177"/>
          </a:xfrm>
          <a:prstGeom prst="rect">
            <a:avLst/>
          </a:prstGeom>
          <a:noFill/>
          <a:ln w="9525">
            <a:noFill/>
            <a:miter lim="800000"/>
            <a:headEnd/>
            <a:tailEnd/>
          </a:ln>
        </p:spPr>
      </p:pic>
      <p:sp>
        <p:nvSpPr>
          <p:cNvPr id="4" name="Oval 3"/>
          <p:cNvSpPr/>
          <p:nvPr/>
        </p:nvSpPr>
        <p:spPr>
          <a:xfrm>
            <a:off x="1066800" y="54102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A1.2.1.1.1</a:t>
            </a:r>
            <a:endParaRPr lang="en-US" dirty="0"/>
          </a:p>
        </p:txBody>
      </p:sp>
      <p:pic>
        <p:nvPicPr>
          <p:cNvPr id="38914" name="Picture 2"/>
          <p:cNvPicPr>
            <a:picLocks noGrp="1" noChangeAspect="1" noChangeArrowheads="1"/>
          </p:cNvPicPr>
          <p:nvPr>
            <p:ph idx="1"/>
          </p:nvPr>
        </p:nvPicPr>
        <p:blipFill>
          <a:blip r:embed="rId4" cstate="print"/>
          <a:srcRect/>
          <a:stretch>
            <a:fillRect/>
          </a:stretch>
        </p:blipFill>
        <p:spPr bwMode="auto">
          <a:xfrm>
            <a:off x="1423987" y="1447800"/>
            <a:ext cx="6272213" cy="4588108"/>
          </a:xfrm>
          <a:prstGeom prst="rect">
            <a:avLst/>
          </a:prstGeom>
          <a:noFill/>
          <a:ln w="9525">
            <a:noFill/>
            <a:miter lim="800000"/>
            <a:headEnd/>
            <a:tailEnd/>
          </a:ln>
        </p:spPr>
      </p:pic>
      <p:sp>
        <p:nvSpPr>
          <p:cNvPr id="4" name="Oval 3"/>
          <p:cNvSpPr/>
          <p:nvPr/>
        </p:nvSpPr>
        <p:spPr>
          <a:xfrm>
            <a:off x="1371600" y="41910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A1.2.1.1.2</a:t>
            </a:r>
            <a:endParaRPr lang="en-US" dirty="0"/>
          </a:p>
        </p:txBody>
      </p:sp>
      <p:pic>
        <p:nvPicPr>
          <p:cNvPr id="39938" name="Picture 2"/>
          <p:cNvPicPr>
            <a:picLocks noGrp="1" noChangeAspect="1" noChangeArrowheads="1"/>
          </p:cNvPicPr>
          <p:nvPr>
            <p:ph idx="1"/>
          </p:nvPr>
        </p:nvPicPr>
        <p:blipFill>
          <a:blip r:embed="rId4" cstate="print"/>
          <a:srcRect/>
          <a:stretch>
            <a:fillRect/>
          </a:stretch>
        </p:blipFill>
        <p:spPr bwMode="auto">
          <a:xfrm>
            <a:off x="533400" y="1066800"/>
            <a:ext cx="6616532" cy="3048000"/>
          </a:xfrm>
          <a:prstGeom prst="rect">
            <a:avLst/>
          </a:prstGeom>
          <a:noFill/>
          <a:ln w="9525">
            <a:noFill/>
            <a:miter lim="800000"/>
            <a:headEnd/>
            <a:tailEnd/>
          </a:ln>
        </p:spPr>
      </p:pic>
      <p:pic>
        <p:nvPicPr>
          <p:cNvPr id="39939" name="Picture 3"/>
          <p:cNvPicPr>
            <a:picLocks noChangeAspect="1" noChangeArrowheads="1"/>
          </p:cNvPicPr>
          <p:nvPr/>
        </p:nvPicPr>
        <p:blipFill>
          <a:blip r:embed="rId5" cstate="print"/>
          <a:srcRect/>
          <a:stretch>
            <a:fillRect/>
          </a:stretch>
        </p:blipFill>
        <p:spPr bwMode="auto">
          <a:xfrm>
            <a:off x="838200" y="4038600"/>
            <a:ext cx="6172200" cy="2576270"/>
          </a:xfrm>
          <a:prstGeom prst="rect">
            <a:avLst/>
          </a:prstGeom>
          <a:noFill/>
          <a:ln w="9525">
            <a:noFill/>
            <a:miter lim="800000"/>
            <a:headEnd/>
            <a:tailEnd/>
          </a:ln>
        </p:spPr>
      </p:pic>
      <p:sp>
        <p:nvSpPr>
          <p:cNvPr id="5" name="Oval 4"/>
          <p:cNvSpPr/>
          <p:nvPr/>
        </p:nvSpPr>
        <p:spPr>
          <a:xfrm>
            <a:off x="3977192" y="12192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A1.2.1.1.3</a:t>
            </a:r>
            <a:endParaRPr lang="en-US" dirty="0"/>
          </a:p>
        </p:txBody>
      </p:sp>
      <p:pic>
        <p:nvPicPr>
          <p:cNvPr id="40962" name="Picture 2"/>
          <p:cNvPicPr>
            <a:picLocks noGrp="1" noChangeAspect="1" noChangeArrowheads="1"/>
          </p:cNvPicPr>
          <p:nvPr>
            <p:ph idx="1"/>
          </p:nvPr>
        </p:nvPicPr>
        <p:blipFill>
          <a:blip r:embed="rId4" cstate="print"/>
          <a:srcRect/>
          <a:stretch>
            <a:fillRect/>
          </a:stretch>
        </p:blipFill>
        <p:spPr bwMode="auto">
          <a:xfrm>
            <a:off x="1371600" y="1295400"/>
            <a:ext cx="5293134" cy="3383180"/>
          </a:xfrm>
          <a:prstGeom prst="rect">
            <a:avLst/>
          </a:prstGeom>
          <a:noFill/>
          <a:ln w="9525">
            <a:noFill/>
            <a:miter lim="800000"/>
            <a:headEnd/>
            <a:tailEnd/>
          </a:ln>
        </p:spPr>
      </p:pic>
      <p:pic>
        <p:nvPicPr>
          <p:cNvPr id="40963" name="Picture 3"/>
          <p:cNvPicPr>
            <a:picLocks noChangeAspect="1" noChangeArrowheads="1"/>
          </p:cNvPicPr>
          <p:nvPr/>
        </p:nvPicPr>
        <p:blipFill>
          <a:blip r:embed="rId5" cstate="print"/>
          <a:srcRect/>
          <a:stretch>
            <a:fillRect/>
          </a:stretch>
        </p:blipFill>
        <p:spPr bwMode="auto">
          <a:xfrm>
            <a:off x="1371600" y="4800600"/>
            <a:ext cx="3709987" cy="1548696"/>
          </a:xfrm>
          <a:prstGeom prst="rect">
            <a:avLst/>
          </a:prstGeom>
          <a:noFill/>
          <a:ln w="9525">
            <a:noFill/>
            <a:miter lim="800000"/>
            <a:headEnd/>
            <a:tailEnd/>
          </a:ln>
        </p:spPr>
      </p:pic>
      <p:sp>
        <p:nvSpPr>
          <p:cNvPr id="5" name="Oval 4"/>
          <p:cNvSpPr/>
          <p:nvPr/>
        </p:nvSpPr>
        <p:spPr>
          <a:xfrm>
            <a:off x="1273884" y="5373690"/>
            <a:ext cx="402516" cy="402516"/>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A1.2.1.2.1</a:t>
            </a:r>
            <a:endParaRPr lang="en-US" dirty="0"/>
          </a:p>
        </p:txBody>
      </p:sp>
      <p:pic>
        <p:nvPicPr>
          <p:cNvPr id="41986" name="Picture 2"/>
          <p:cNvPicPr>
            <a:picLocks noGrp="1" noChangeAspect="1" noChangeArrowheads="1"/>
          </p:cNvPicPr>
          <p:nvPr>
            <p:ph idx="1"/>
          </p:nvPr>
        </p:nvPicPr>
        <p:blipFill>
          <a:blip r:embed="rId4" cstate="print"/>
          <a:srcRect/>
          <a:stretch>
            <a:fillRect/>
          </a:stretch>
        </p:blipFill>
        <p:spPr bwMode="auto">
          <a:xfrm>
            <a:off x="993414" y="1600200"/>
            <a:ext cx="7083786" cy="4118769"/>
          </a:xfrm>
          <a:prstGeom prst="rect">
            <a:avLst/>
          </a:prstGeom>
          <a:noFill/>
          <a:ln w="9525">
            <a:noFill/>
            <a:miter lim="800000"/>
            <a:headEnd/>
            <a:tailEnd/>
          </a:ln>
        </p:spPr>
      </p:pic>
      <p:sp>
        <p:nvSpPr>
          <p:cNvPr id="4" name="Oval 3"/>
          <p:cNvSpPr/>
          <p:nvPr/>
        </p:nvSpPr>
        <p:spPr>
          <a:xfrm>
            <a:off x="957430" y="46482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A1.2.1.2.2</a:t>
            </a:r>
            <a:endParaRPr lang="en-US" dirty="0"/>
          </a:p>
        </p:txBody>
      </p:sp>
      <p:pic>
        <p:nvPicPr>
          <p:cNvPr id="43010" name="Picture 2"/>
          <p:cNvPicPr>
            <a:picLocks noGrp="1" noChangeAspect="1" noChangeArrowheads="1"/>
          </p:cNvPicPr>
          <p:nvPr>
            <p:ph idx="1"/>
          </p:nvPr>
        </p:nvPicPr>
        <p:blipFill>
          <a:blip r:embed="rId4" cstate="print"/>
          <a:srcRect/>
          <a:stretch>
            <a:fillRect/>
          </a:stretch>
        </p:blipFill>
        <p:spPr bwMode="auto">
          <a:xfrm>
            <a:off x="2667000" y="1158241"/>
            <a:ext cx="4191000" cy="5699759"/>
          </a:xfrm>
          <a:prstGeom prst="rect">
            <a:avLst/>
          </a:prstGeom>
          <a:noFill/>
          <a:ln w="9525">
            <a:noFill/>
            <a:miter lim="800000"/>
            <a:headEnd/>
            <a:tailEnd/>
          </a:ln>
        </p:spPr>
      </p:pic>
      <p:sp>
        <p:nvSpPr>
          <p:cNvPr id="4" name="Oval 3"/>
          <p:cNvSpPr/>
          <p:nvPr/>
        </p:nvSpPr>
        <p:spPr>
          <a:xfrm>
            <a:off x="2514600" y="56388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A1.2.1</a:t>
            </a:r>
            <a:endParaRPr lang="en-US" dirty="0"/>
          </a:p>
        </p:txBody>
      </p:sp>
      <p:pic>
        <p:nvPicPr>
          <p:cNvPr id="44034" name="Picture 2"/>
          <p:cNvPicPr>
            <a:picLocks noGrp="1" noChangeAspect="1" noChangeArrowheads="1"/>
          </p:cNvPicPr>
          <p:nvPr>
            <p:ph idx="1"/>
          </p:nvPr>
        </p:nvPicPr>
        <p:blipFill>
          <a:blip r:embed="rId4" cstate="print"/>
          <a:srcRect/>
          <a:stretch>
            <a:fillRect/>
          </a:stretch>
        </p:blipFill>
        <p:spPr bwMode="auto">
          <a:xfrm>
            <a:off x="457200" y="1143000"/>
            <a:ext cx="8229600" cy="3492993"/>
          </a:xfrm>
          <a:prstGeom prst="rect">
            <a:avLst/>
          </a:prstGeom>
          <a:noFill/>
          <a:ln w="9525">
            <a:noFill/>
            <a:miter lim="800000"/>
            <a:headEnd/>
            <a:tailEnd/>
          </a:ln>
        </p:spPr>
      </p:pic>
      <p:pic>
        <p:nvPicPr>
          <p:cNvPr id="44035" name="Picture 3"/>
          <p:cNvPicPr>
            <a:picLocks noChangeAspect="1" noChangeArrowheads="1"/>
          </p:cNvPicPr>
          <p:nvPr/>
        </p:nvPicPr>
        <p:blipFill>
          <a:blip r:embed="rId5" cstate="print"/>
          <a:srcRect/>
          <a:stretch>
            <a:fillRect/>
          </a:stretch>
        </p:blipFill>
        <p:spPr bwMode="auto">
          <a:xfrm>
            <a:off x="304800" y="4876800"/>
            <a:ext cx="8053388" cy="290011"/>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TextBox 2"/>
              <p:cNvSpPr txBox="1"/>
              <p:nvPr/>
            </p:nvSpPr>
            <p:spPr>
              <a:xfrm>
                <a:off x="2667000" y="5638800"/>
                <a:ext cx="3276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a:rPr>
                        <m:t>𝑑</m:t>
                      </m:r>
                      <m:r>
                        <a:rPr lang="en-US" sz="2800" b="0" i="1" smtClean="0">
                          <a:solidFill>
                            <a:srgbClr val="FF0000"/>
                          </a:solidFill>
                          <a:latin typeface="Cambria Math"/>
                        </a:rPr>
                        <m:t>=62</m:t>
                      </m:r>
                      <m:r>
                        <a:rPr lang="en-US" sz="2800" b="0" i="1" smtClean="0">
                          <a:solidFill>
                            <a:srgbClr val="FF0000"/>
                          </a:solidFill>
                          <a:latin typeface="Cambria Math"/>
                        </a:rPr>
                        <m:t>h</m:t>
                      </m:r>
                      <m:r>
                        <a:rPr lang="en-US" sz="2800" b="0" i="1" smtClean="0">
                          <a:solidFill>
                            <a:srgbClr val="FF0000"/>
                          </a:solidFill>
                          <a:latin typeface="Cambria Math"/>
                        </a:rPr>
                        <m:t>+84</m:t>
                      </m:r>
                    </m:oMath>
                  </m:oMathPara>
                </a14:m>
                <a:endParaRPr lang="en-US" sz="28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667000" y="5638800"/>
                <a:ext cx="3276600" cy="523220"/>
              </a:xfrm>
              <a:prstGeom prst="rect">
                <a:avLst/>
              </a:prstGeom>
              <a:blipFill rotWithShape="1">
                <a:blip r:embed="rId6"/>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A1.2.1</a:t>
            </a:r>
            <a:endParaRPr lang="en-US" dirty="0"/>
          </a:p>
        </p:txBody>
      </p:sp>
      <p:pic>
        <p:nvPicPr>
          <p:cNvPr id="44034" name="Picture 2"/>
          <p:cNvPicPr>
            <a:picLocks noGrp="1" noChangeAspect="1" noChangeArrowheads="1"/>
          </p:cNvPicPr>
          <p:nvPr>
            <p:ph idx="1"/>
          </p:nvPr>
        </p:nvPicPr>
        <p:blipFill>
          <a:blip r:embed="rId4" cstate="print"/>
          <a:srcRect/>
          <a:stretch>
            <a:fillRect/>
          </a:stretch>
        </p:blipFill>
        <p:spPr bwMode="auto">
          <a:xfrm>
            <a:off x="685800" y="1143000"/>
            <a:ext cx="7162800" cy="3040198"/>
          </a:xfrm>
          <a:prstGeom prst="rect">
            <a:avLst/>
          </a:prstGeom>
          <a:noFill/>
          <a:ln w="9525">
            <a:noFill/>
            <a:miter lim="800000"/>
            <a:headEnd/>
            <a:tailEnd/>
          </a:ln>
        </p:spPr>
      </p:pic>
      <p:pic>
        <p:nvPicPr>
          <p:cNvPr id="45058" name="Picture 2"/>
          <p:cNvPicPr>
            <a:picLocks noChangeAspect="1" noChangeArrowheads="1"/>
          </p:cNvPicPr>
          <p:nvPr/>
        </p:nvPicPr>
        <p:blipFill>
          <a:blip r:embed="rId5" cstate="print"/>
          <a:srcRect/>
          <a:stretch>
            <a:fillRect/>
          </a:stretch>
        </p:blipFill>
        <p:spPr bwMode="auto">
          <a:xfrm>
            <a:off x="457200" y="3927442"/>
            <a:ext cx="6781800" cy="2778158"/>
          </a:xfrm>
          <a:prstGeom prst="rect">
            <a:avLst/>
          </a:prstGeom>
          <a:noFill/>
          <a:ln w="9525">
            <a:noFill/>
            <a:miter lim="800000"/>
            <a:headEnd/>
            <a:tailEnd/>
          </a:ln>
        </p:spPr>
      </p:pic>
      <p:grpSp>
        <p:nvGrpSpPr>
          <p:cNvPr id="4" name="Group 3"/>
          <p:cNvGrpSpPr/>
          <p:nvPr/>
        </p:nvGrpSpPr>
        <p:grpSpPr>
          <a:xfrm>
            <a:off x="4495800" y="5897602"/>
            <a:ext cx="533400" cy="807998"/>
            <a:chOff x="4495800" y="5897602"/>
            <a:chExt cx="533400" cy="807998"/>
          </a:xfrm>
        </p:grpSpPr>
        <p:sp>
          <p:nvSpPr>
            <p:cNvPr id="3" name="TextBox 2"/>
            <p:cNvSpPr txBox="1"/>
            <p:nvPr/>
          </p:nvSpPr>
          <p:spPr>
            <a:xfrm>
              <a:off x="4495800" y="5897602"/>
              <a:ext cx="457200" cy="369332"/>
            </a:xfrm>
            <a:prstGeom prst="rect">
              <a:avLst/>
            </a:prstGeom>
            <a:noFill/>
          </p:spPr>
          <p:txBody>
            <a:bodyPr wrap="square" rtlCol="0">
              <a:spAutoFit/>
            </a:bodyPr>
            <a:lstStyle/>
            <a:p>
              <a:r>
                <a:rPr lang="en-US" dirty="0" smtClean="0">
                  <a:solidFill>
                    <a:srgbClr val="FF0000"/>
                  </a:solidFill>
                </a:rPr>
                <a:t>11</a:t>
              </a:r>
              <a:endParaRPr lang="en-US" dirty="0">
                <a:solidFill>
                  <a:srgbClr val="FF0000"/>
                </a:solidFill>
              </a:endParaRPr>
            </a:p>
          </p:txBody>
        </p:sp>
        <p:sp>
          <p:nvSpPr>
            <p:cNvPr id="6" name="TextBox 5"/>
            <p:cNvSpPr txBox="1"/>
            <p:nvPr/>
          </p:nvSpPr>
          <p:spPr>
            <a:xfrm>
              <a:off x="4572000" y="6107668"/>
              <a:ext cx="457200" cy="369332"/>
            </a:xfrm>
            <a:prstGeom prst="rect">
              <a:avLst/>
            </a:prstGeom>
            <a:noFill/>
          </p:spPr>
          <p:txBody>
            <a:bodyPr wrap="square" rtlCol="0">
              <a:spAutoFit/>
            </a:bodyPr>
            <a:lstStyle/>
            <a:p>
              <a:r>
                <a:rPr lang="en-US" dirty="0" smtClean="0">
                  <a:solidFill>
                    <a:srgbClr val="FF0000"/>
                  </a:solidFill>
                </a:rPr>
                <a:t>6</a:t>
              </a:r>
              <a:endParaRPr lang="en-US" dirty="0">
                <a:solidFill>
                  <a:srgbClr val="FF0000"/>
                </a:solidFill>
              </a:endParaRPr>
            </a:p>
          </p:txBody>
        </p:sp>
        <p:sp>
          <p:nvSpPr>
            <p:cNvPr id="7" name="TextBox 6"/>
            <p:cNvSpPr txBox="1"/>
            <p:nvPr/>
          </p:nvSpPr>
          <p:spPr>
            <a:xfrm>
              <a:off x="4572000" y="6336268"/>
              <a:ext cx="45720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A1.2.1</a:t>
            </a:r>
            <a:endParaRPr lang="en-US" dirty="0"/>
          </a:p>
        </p:txBody>
      </p:sp>
      <p:pic>
        <p:nvPicPr>
          <p:cNvPr id="44034" name="Picture 2"/>
          <p:cNvPicPr>
            <a:picLocks noGrp="1" noChangeAspect="1" noChangeArrowheads="1"/>
          </p:cNvPicPr>
          <p:nvPr>
            <p:ph idx="1"/>
          </p:nvPr>
        </p:nvPicPr>
        <p:blipFill>
          <a:blip r:embed="rId4" cstate="print"/>
          <a:srcRect/>
          <a:stretch>
            <a:fillRect/>
          </a:stretch>
        </p:blipFill>
        <p:spPr bwMode="auto">
          <a:xfrm>
            <a:off x="685800" y="1143000"/>
            <a:ext cx="5791200" cy="2458032"/>
          </a:xfrm>
          <a:prstGeom prst="rect">
            <a:avLst/>
          </a:prstGeom>
          <a:noFill/>
          <a:ln w="9525">
            <a:noFill/>
            <a:miter lim="800000"/>
            <a:headEnd/>
            <a:tailEnd/>
          </a:ln>
        </p:spPr>
      </p:pic>
      <p:pic>
        <p:nvPicPr>
          <p:cNvPr id="46082" name="Picture 2"/>
          <p:cNvPicPr>
            <a:picLocks noChangeAspect="1" noChangeArrowheads="1"/>
          </p:cNvPicPr>
          <p:nvPr/>
        </p:nvPicPr>
        <p:blipFill>
          <a:blip r:embed="rId5" cstate="print"/>
          <a:srcRect/>
          <a:stretch>
            <a:fillRect/>
          </a:stretch>
        </p:blipFill>
        <p:spPr bwMode="auto">
          <a:xfrm>
            <a:off x="4114800" y="3581400"/>
            <a:ext cx="4267200" cy="3198244"/>
          </a:xfrm>
          <a:prstGeom prst="rect">
            <a:avLst/>
          </a:prstGeom>
          <a:noFill/>
          <a:ln w="9525">
            <a:noFill/>
            <a:miter lim="800000"/>
            <a:headEnd/>
            <a:tailEnd/>
          </a:ln>
        </p:spPr>
      </p:pic>
      <p:cxnSp>
        <p:nvCxnSpPr>
          <p:cNvPr id="4" name="Straight Connector 3"/>
          <p:cNvCxnSpPr/>
          <p:nvPr/>
        </p:nvCxnSpPr>
        <p:spPr>
          <a:xfrm>
            <a:off x="5290088" y="4648200"/>
            <a:ext cx="2763865" cy="16751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05800" y="5029200"/>
            <a:ext cx="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A1.2.1</a:t>
            </a:r>
            <a:endParaRPr lang="en-US" dirty="0"/>
          </a:p>
        </p:txBody>
      </p:sp>
      <p:pic>
        <p:nvPicPr>
          <p:cNvPr id="44034" name="Picture 2"/>
          <p:cNvPicPr>
            <a:picLocks noGrp="1" noChangeAspect="1" noChangeArrowheads="1"/>
          </p:cNvPicPr>
          <p:nvPr>
            <p:ph idx="1"/>
          </p:nvPr>
        </p:nvPicPr>
        <p:blipFill>
          <a:blip r:embed="rId4" cstate="print"/>
          <a:srcRect/>
          <a:stretch>
            <a:fillRect/>
          </a:stretch>
        </p:blipFill>
        <p:spPr bwMode="auto">
          <a:xfrm>
            <a:off x="685800" y="1143000"/>
            <a:ext cx="7162800" cy="3040198"/>
          </a:xfrm>
          <a:prstGeom prst="rect">
            <a:avLst/>
          </a:prstGeom>
          <a:noFill/>
          <a:ln w="9525">
            <a:noFill/>
            <a:miter lim="800000"/>
            <a:headEnd/>
            <a:tailEnd/>
          </a:ln>
        </p:spPr>
      </p:pic>
      <p:pic>
        <p:nvPicPr>
          <p:cNvPr id="47106" name="Picture 2"/>
          <p:cNvPicPr>
            <a:picLocks noChangeAspect="1" noChangeArrowheads="1"/>
          </p:cNvPicPr>
          <p:nvPr/>
        </p:nvPicPr>
        <p:blipFill>
          <a:blip r:embed="rId5" cstate="print"/>
          <a:srcRect/>
          <a:stretch>
            <a:fillRect/>
          </a:stretch>
        </p:blipFill>
        <p:spPr bwMode="auto">
          <a:xfrm>
            <a:off x="533400" y="4495800"/>
            <a:ext cx="7867650" cy="390525"/>
          </a:xfrm>
          <a:prstGeom prst="rect">
            <a:avLst/>
          </a:prstGeom>
          <a:noFill/>
          <a:ln w="9525">
            <a:noFill/>
            <a:miter lim="800000"/>
            <a:headEnd/>
            <a:tailEnd/>
          </a:ln>
        </p:spPr>
      </p:pic>
      <p:sp>
        <p:nvSpPr>
          <p:cNvPr id="3" name="TextBox 2"/>
          <p:cNvSpPr txBox="1"/>
          <p:nvPr/>
        </p:nvSpPr>
        <p:spPr>
          <a:xfrm>
            <a:off x="533400" y="5095461"/>
            <a:ext cx="8190255" cy="400110"/>
          </a:xfrm>
          <a:prstGeom prst="rect">
            <a:avLst/>
          </a:prstGeom>
          <a:noFill/>
        </p:spPr>
        <p:txBody>
          <a:bodyPr wrap="none" rtlCol="0">
            <a:spAutoFit/>
          </a:bodyPr>
          <a:lstStyle/>
          <a:p>
            <a:r>
              <a:rPr lang="en-US" sz="2000" dirty="0" smtClean="0">
                <a:solidFill>
                  <a:srgbClr val="FF0000"/>
                </a:solidFill>
              </a:rPr>
              <a:t>As the distance driven (d) increases, the amount of gasoline (g) must decline.</a:t>
            </a:r>
            <a:endParaRPr lang="en-US" sz="20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A1.2.1</a:t>
            </a:r>
            <a:endParaRPr lang="en-US" dirty="0"/>
          </a:p>
        </p:txBody>
      </p:sp>
      <p:pic>
        <p:nvPicPr>
          <p:cNvPr id="48130" name="Picture 2"/>
          <p:cNvPicPr>
            <a:picLocks noGrp="1" noChangeAspect="1" noChangeArrowheads="1"/>
          </p:cNvPicPr>
          <p:nvPr>
            <p:ph idx="1"/>
          </p:nvPr>
        </p:nvPicPr>
        <p:blipFill>
          <a:blip r:embed="rId4" cstate="print"/>
          <a:srcRect/>
          <a:stretch>
            <a:fillRect/>
          </a:stretch>
        </p:blipFill>
        <p:spPr bwMode="auto">
          <a:xfrm>
            <a:off x="533400" y="1295400"/>
            <a:ext cx="8229600" cy="2971612"/>
          </a:xfrm>
          <a:prstGeom prst="rect">
            <a:avLst/>
          </a:prstGeom>
          <a:noFill/>
          <a:ln w="9525">
            <a:noFill/>
            <a:miter lim="800000"/>
            <a:headEnd/>
            <a:tailEnd/>
          </a:ln>
        </p:spPr>
      </p:pic>
      <p:pic>
        <p:nvPicPr>
          <p:cNvPr id="48131" name="Picture 3"/>
          <p:cNvPicPr>
            <a:picLocks noChangeAspect="1" noChangeArrowheads="1"/>
          </p:cNvPicPr>
          <p:nvPr/>
        </p:nvPicPr>
        <p:blipFill>
          <a:blip r:embed="rId5" cstate="print"/>
          <a:srcRect/>
          <a:stretch>
            <a:fillRect/>
          </a:stretch>
        </p:blipFill>
        <p:spPr bwMode="auto">
          <a:xfrm>
            <a:off x="0" y="4419600"/>
            <a:ext cx="8867775" cy="55915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TextBox 2"/>
              <p:cNvSpPr txBox="1"/>
              <p:nvPr/>
            </p:nvSpPr>
            <p:spPr>
              <a:xfrm>
                <a:off x="3124200" y="5270212"/>
                <a:ext cx="290515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a:rPr>
                        <m:t>𝑦</m:t>
                      </m:r>
                      <m:r>
                        <a:rPr lang="en-US" sz="3200" b="0" i="1" smtClean="0">
                          <a:solidFill>
                            <a:srgbClr val="FF0000"/>
                          </a:solidFill>
                          <a:latin typeface="Cambria Math"/>
                        </a:rPr>
                        <m:t>=24</m:t>
                      </m:r>
                      <m:r>
                        <a:rPr lang="en-US" sz="3200" b="0" i="1" smtClean="0">
                          <a:solidFill>
                            <a:srgbClr val="FF0000"/>
                          </a:solidFill>
                          <a:latin typeface="Cambria Math"/>
                        </a:rPr>
                        <m:t>𝑥</m:t>
                      </m:r>
                      <m:r>
                        <a:rPr lang="en-US" sz="3200" b="0" i="1" smtClean="0">
                          <a:solidFill>
                            <a:srgbClr val="FF0000"/>
                          </a:solidFill>
                          <a:latin typeface="Cambria Math"/>
                        </a:rPr>
                        <m:t>−220</m:t>
                      </m:r>
                    </m:oMath>
                  </m:oMathPara>
                </a14:m>
                <a:endParaRPr lang="en-US" sz="32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124200" y="5270212"/>
                <a:ext cx="2905154" cy="584775"/>
              </a:xfrm>
              <a:prstGeom prst="rect">
                <a:avLst/>
              </a:prstGeom>
              <a:blipFill rotWithShape="1">
                <a:blip r:embed="rId6"/>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A1.1.1.2.1</a:t>
            </a:r>
            <a:endParaRPr lang="en-US" dirty="0"/>
          </a:p>
        </p:txBody>
      </p:sp>
      <p:pic>
        <p:nvPicPr>
          <p:cNvPr id="4098" name="Picture 2"/>
          <p:cNvPicPr>
            <a:picLocks noGrp="1" noChangeAspect="1" noChangeArrowheads="1"/>
          </p:cNvPicPr>
          <p:nvPr>
            <p:ph idx="1"/>
          </p:nvPr>
        </p:nvPicPr>
        <p:blipFill>
          <a:blip r:embed="rId4" cstate="print"/>
          <a:srcRect/>
          <a:stretch>
            <a:fillRect/>
          </a:stretch>
        </p:blipFill>
        <p:spPr bwMode="auto">
          <a:xfrm>
            <a:off x="990600" y="1676400"/>
            <a:ext cx="7010400" cy="4504922"/>
          </a:xfrm>
          <a:prstGeom prst="rect">
            <a:avLst/>
          </a:prstGeom>
          <a:noFill/>
          <a:ln w="9525">
            <a:noFill/>
            <a:miter lim="800000"/>
            <a:headEnd/>
            <a:tailEnd/>
          </a:ln>
        </p:spPr>
      </p:pic>
      <p:sp>
        <p:nvSpPr>
          <p:cNvPr id="4" name="Oval 3"/>
          <p:cNvSpPr/>
          <p:nvPr/>
        </p:nvSpPr>
        <p:spPr>
          <a:xfrm>
            <a:off x="914400" y="57150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A1.2.1</a:t>
            </a:r>
            <a:endParaRPr lang="en-US" dirty="0"/>
          </a:p>
        </p:txBody>
      </p:sp>
      <p:pic>
        <p:nvPicPr>
          <p:cNvPr id="48130" name="Picture 2"/>
          <p:cNvPicPr>
            <a:picLocks noGrp="1" noChangeAspect="1" noChangeArrowheads="1"/>
          </p:cNvPicPr>
          <p:nvPr>
            <p:ph idx="1"/>
          </p:nvPr>
        </p:nvPicPr>
        <p:blipFill>
          <a:blip r:embed="rId4" cstate="print"/>
          <a:srcRect/>
          <a:stretch>
            <a:fillRect/>
          </a:stretch>
        </p:blipFill>
        <p:spPr bwMode="auto">
          <a:xfrm>
            <a:off x="533400" y="1295400"/>
            <a:ext cx="8229600" cy="2971612"/>
          </a:xfrm>
          <a:prstGeom prst="rect">
            <a:avLst/>
          </a:prstGeom>
          <a:noFill/>
          <a:ln w="9525">
            <a:noFill/>
            <a:miter lim="800000"/>
            <a:headEnd/>
            <a:tailEnd/>
          </a:ln>
        </p:spPr>
      </p:pic>
      <p:pic>
        <p:nvPicPr>
          <p:cNvPr id="49154" name="Picture 2"/>
          <p:cNvPicPr>
            <a:picLocks noChangeAspect="1" noChangeArrowheads="1"/>
          </p:cNvPicPr>
          <p:nvPr/>
        </p:nvPicPr>
        <p:blipFill>
          <a:blip r:embed="rId5" cstate="print"/>
          <a:srcRect/>
          <a:stretch>
            <a:fillRect/>
          </a:stretch>
        </p:blipFill>
        <p:spPr bwMode="auto">
          <a:xfrm>
            <a:off x="609600" y="4419600"/>
            <a:ext cx="6972300" cy="4191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p:cNvSpPr txBox="1"/>
              <p:nvPr/>
            </p:nvSpPr>
            <p:spPr>
              <a:xfrm>
                <a:off x="3429000" y="5270211"/>
                <a:ext cx="170912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a:rPr>
                        <m:t>$220.00</m:t>
                      </m:r>
                    </m:oMath>
                  </m:oMathPara>
                </a14:m>
                <a:endParaRPr lang="en-US" sz="32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29000" y="5270211"/>
                <a:ext cx="1709122" cy="584775"/>
              </a:xfrm>
              <a:prstGeom prst="rect">
                <a:avLst/>
              </a:prstGeom>
              <a:blipFill rotWithShape="1">
                <a:blip r:embed="rId6"/>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A1.2.1</a:t>
            </a:r>
            <a:endParaRPr lang="en-US" dirty="0"/>
          </a:p>
        </p:txBody>
      </p:sp>
      <p:pic>
        <p:nvPicPr>
          <p:cNvPr id="48130" name="Picture 2"/>
          <p:cNvPicPr>
            <a:picLocks noGrp="1" noChangeAspect="1" noChangeArrowheads="1"/>
          </p:cNvPicPr>
          <p:nvPr>
            <p:ph idx="1"/>
          </p:nvPr>
        </p:nvPicPr>
        <p:blipFill>
          <a:blip r:embed="rId4" cstate="print"/>
          <a:srcRect/>
          <a:stretch>
            <a:fillRect/>
          </a:stretch>
        </p:blipFill>
        <p:spPr bwMode="auto">
          <a:xfrm>
            <a:off x="533400" y="1295400"/>
            <a:ext cx="8229600" cy="2971612"/>
          </a:xfrm>
          <a:prstGeom prst="rect">
            <a:avLst/>
          </a:prstGeom>
          <a:noFill/>
          <a:ln w="9525">
            <a:noFill/>
            <a:miter lim="800000"/>
            <a:headEnd/>
            <a:tailEnd/>
          </a:ln>
        </p:spPr>
      </p:pic>
      <p:pic>
        <p:nvPicPr>
          <p:cNvPr id="50178" name="Picture 2"/>
          <p:cNvPicPr>
            <a:picLocks noChangeAspect="1" noChangeArrowheads="1"/>
          </p:cNvPicPr>
          <p:nvPr/>
        </p:nvPicPr>
        <p:blipFill>
          <a:blip r:embed="rId5" cstate="print"/>
          <a:srcRect/>
          <a:stretch>
            <a:fillRect/>
          </a:stretch>
        </p:blipFill>
        <p:spPr bwMode="auto">
          <a:xfrm>
            <a:off x="304800" y="4572000"/>
            <a:ext cx="8001000" cy="292809"/>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p:cNvSpPr txBox="1"/>
              <p:nvPr/>
            </p:nvSpPr>
            <p:spPr>
              <a:xfrm>
                <a:off x="3938853" y="5270212"/>
                <a:ext cx="73289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a:rPr>
                        <m:t>10</m:t>
                      </m:r>
                    </m:oMath>
                  </m:oMathPara>
                </a14:m>
                <a:endParaRPr lang="en-US" sz="32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38853" y="5270212"/>
                <a:ext cx="732893" cy="584775"/>
              </a:xfrm>
              <a:prstGeom prst="rect">
                <a:avLst/>
              </a:prstGeom>
              <a:blipFill rotWithShape="1">
                <a:blip r:embed="rId6"/>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A1.2.1</a:t>
            </a:r>
            <a:endParaRPr lang="en-US" dirty="0"/>
          </a:p>
        </p:txBody>
      </p:sp>
      <p:pic>
        <p:nvPicPr>
          <p:cNvPr id="48130" name="Picture 2"/>
          <p:cNvPicPr>
            <a:picLocks noGrp="1" noChangeAspect="1" noChangeArrowheads="1"/>
          </p:cNvPicPr>
          <p:nvPr>
            <p:ph idx="1"/>
          </p:nvPr>
        </p:nvPicPr>
        <p:blipFill>
          <a:blip r:embed="rId4" cstate="print"/>
          <a:srcRect/>
          <a:stretch>
            <a:fillRect/>
          </a:stretch>
        </p:blipFill>
        <p:spPr bwMode="auto">
          <a:xfrm>
            <a:off x="533400" y="1295400"/>
            <a:ext cx="8229600" cy="2971612"/>
          </a:xfrm>
          <a:prstGeom prst="rect">
            <a:avLst/>
          </a:prstGeom>
          <a:noFill/>
          <a:ln w="9525">
            <a:noFill/>
            <a:miter lim="800000"/>
            <a:headEnd/>
            <a:tailEnd/>
          </a:ln>
        </p:spPr>
      </p:pic>
      <p:pic>
        <p:nvPicPr>
          <p:cNvPr id="51202" name="Picture 2"/>
          <p:cNvPicPr>
            <a:picLocks noChangeAspect="1" noChangeArrowheads="1"/>
          </p:cNvPicPr>
          <p:nvPr/>
        </p:nvPicPr>
        <p:blipFill>
          <a:blip r:embed="rId5" cstate="print"/>
          <a:srcRect/>
          <a:stretch>
            <a:fillRect/>
          </a:stretch>
        </p:blipFill>
        <p:spPr bwMode="auto">
          <a:xfrm>
            <a:off x="304800" y="4343400"/>
            <a:ext cx="8572500" cy="381000"/>
          </a:xfrm>
          <a:prstGeom prst="rect">
            <a:avLst/>
          </a:prstGeom>
          <a:noFill/>
          <a:ln w="9525">
            <a:noFill/>
            <a:miter lim="800000"/>
            <a:headEnd/>
            <a:tailEnd/>
          </a:ln>
        </p:spPr>
      </p:pic>
      <p:sp>
        <p:nvSpPr>
          <p:cNvPr id="3" name="TextBox 2"/>
          <p:cNvSpPr txBox="1"/>
          <p:nvPr/>
        </p:nvSpPr>
        <p:spPr>
          <a:xfrm>
            <a:off x="533401" y="4953000"/>
            <a:ext cx="8343900" cy="1015663"/>
          </a:xfrm>
          <a:prstGeom prst="rect">
            <a:avLst/>
          </a:prstGeom>
          <a:noFill/>
        </p:spPr>
        <p:txBody>
          <a:bodyPr wrap="square" rtlCol="0">
            <a:spAutoFit/>
          </a:bodyPr>
          <a:lstStyle/>
          <a:p>
            <a:r>
              <a:rPr lang="en-US" sz="2000" dirty="0" smtClean="0">
                <a:solidFill>
                  <a:srgbClr val="FF0000"/>
                </a:solidFill>
              </a:rPr>
              <a:t>-220 represents the cost of materials. As the values of the range increase from –220, Ben is losing less money. When the range becomes positive, Ben is making a profit.</a:t>
            </a:r>
            <a:endParaRPr lang="en-US" sz="20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A1.2.2.1.1</a:t>
            </a:r>
            <a:endParaRPr lang="en-US" dirty="0"/>
          </a:p>
        </p:txBody>
      </p:sp>
      <p:pic>
        <p:nvPicPr>
          <p:cNvPr id="52226" name="Picture 2"/>
          <p:cNvPicPr>
            <a:picLocks noGrp="1" noChangeAspect="1" noChangeArrowheads="1"/>
          </p:cNvPicPr>
          <p:nvPr>
            <p:ph idx="1"/>
          </p:nvPr>
        </p:nvPicPr>
        <p:blipFill>
          <a:blip r:embed="rId4" cstate="print"/>
          <a:srcRect/>
          <a:stretch>
            <a:fillRect/>
          </a:stretch>
        </p:blipFill>
        <p:spPr bwMode="auto">
          <a:xfrm>
            <a:off x="1828800" y="1524000"/>
            <a:ext cx="5629275" cy="4371975"/>
          </a:xfrm>
          <a:prstGeom prst="rect">
            <a:avLst/>
          </a:prstGeom>
          <a:noFill/>
          <a:ln w="9525">
            <a:noFill/>
            <a:miter lim="800000"/>
            <a:headEnd/>
            <a:tailEnd/>
          </a:ln>
        </p:spPr>
      </p:pic>
      <p:sp>
        <p:nvSpPr>
          <p:cNvPr id="4" name="Oval 3"/>
          <p:cNvSpPr/>
          <p:nvPr/>
        </p:nvSpPr>
        <p:spPr>
          <a:xfrm>
            <a:off x="1676400" y="50292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A1.2.2.1.2</a:t>
            </a:r>
            <a:endParaRPr lang="en-US" dirty="0"/>
          </a:p>
        </p:txBody>
      </p:sp>
      <p:pic>
        <p:nvPicPr>
          <p:cNvPr id="53250" name="Picture 2"/>
          <p:cNvPicPr>
            <a:picLocks noGrp="1" noChangeAspect="1" noChangeArrowheads="1"/>
          </p:cNvPicPr>
          <p:nvPr>
            <p:ph idx="1"/>
          </p:nvPr>
        </p:nvPicPr>
        <p:blipFill>
          <a:blip r:embed="rId4" cstate="print"/>
          <a:srcRect/>
          <a:stretch>
            <a:fillRect/>
          </a:stretch>
        </p:blipFill>
        <p:spPr bwMode="auto">
          <a:xfrm>
            <a:off x="76200" y="1295400"/>
            <a:ext cx="4728618" cy="4525963"/>
          </a:xfrm>
          <a:prstGeom prst="rect">
            <a:avLst/>
          </a:prstGeom>
          <a:noFill/>
          <a:ln w="9525">
            <a:noFill/>
            <a:miter lim="800000"/>
            <a:headEnd/>
            <a:tailEnd/>
          </a:ln>
        </p:spPr>
      </p:pic>
      <p:pic>
        <p:nvPicPr>
          <p:cNvPr id="53251" name="Picture 3"/>
          <p:cNvPicPr>
            <a:picLocks noChangeAspect="1" noChangeArrowheads="1"/>
          </p:cNvPicPr>
          <p:nvPr/>
        </p:nvPicPr>
        <p:blipFill>
          <a:blip r:embed="rId5" cstate="print"/>
          <a:srcRect/>
          <a:stretch>
            <a:fillRect/>
          </a:stretch>
        </p:blipFill>
        <p:spPr bwMode="auto">
          <a:xfrm>
            <a:off x="4759978" y="3200400"/>
            <a:ext cx="4384022" cy="2438400"/>
          </a:xfrm>
          <a:prstGeom prst="rect">
            <a:avLst/>
          </a:prstGeom>
          <a:noFill/>
          <a:ln w="9525">
            <a:noFill/>
            <a:miter lim="800000"/>
            <a:headEnd/>
            <a:tailEnd/>
          </a:ln>
        </p:spPr>
      </p:pic>
      <p:sp>
        <p:nvSpPr>
          <p:cNvPr id="5" name="Oval 4"/>
          <p:cNvSpPr/>
          <p:nvPr/>
        </p:nvSpPr>
        <p:spPr>
          <a:xfrm>
            <a:off x="4673600" y="4572000"/>
            <a:ext cx="381000" cy="3810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A1.2.2.1.3</a:t>
            </a:r>
            <a:endParaRPr lang="en-US" dirty="0"/>
          </a:p>
        </p:txBody>
      </p:sp>
      <p:pic>
        <p:nvPicPr>
          <p:cNvPr id="54274" name="Picture 2"/>
          <p:cNvPicPr>
            <a:picLocks noGrp="1" noChangeAspect="1" noChangeArrowheads="1"/>
          </p:cNvPicPr>
          <p:nvPr>
            <p:ph idx="1"/>
          </p:nvPr>
        </p:nvPicPr>
        <p:blipFill>
          <a:blip r:embed="rId4" cstate="print"/>
          <a:srcRect/>
          <a:stretch>
            <a:fillRect/>
          </a:stretch>
        </p:blipFill>
        <p:spPr bwMode="auto">
          <a:xfrm>
            <a:off x="228600" y="1447800"/>
            <a:ext cx="4408710" cy="4525963"/>
          </a:xfrm>
          <a:prstGeom prst="rect">
            <a:avLst/>
          </a:prstGeom>
          <a:noFill/>
          <a:ln w="9525">
            <a:noFill/>
            <a:miter lim="800000"/>
            <a:headEnd/>
            <a:tailEnd/>
          </a:ln>
        </p:spPr>
      </p:pic>
      <p:pic>
        <p:nvPicPr>
          <p:cNvPr id="54275" name="Picture 3"/>
          <p:cNvPicPr>
            <a:picLocks noChangeAspect="1" noChangeArrowheads="1"/>
          </p:cNvPicPr>
          <p:nvPr/>
        </p:nvPicPr>
        <p:blipFill>
          <a:blip r:embed="rId5" cstate="print"/>
          <a:srcRect/>
          <a:stretch>
            <a:fillRect/>
          </a:stretch>
        </p:blipFill>
        <p:spPr bwMode="auto">
          <a:xfrm>
            <a:off x="4800600" y="1981200"/>
            <a:ext cx="4105275" cy="2114550"/>
          </a:xfrm>
          <a:prstGeom prst="rect">
            <a:avLst/>
          </a:prstGeom>
          <a:noFill/>
          <a:ln w="9525">
            <a:noFill/>
            <a:miter lim="800000"/>
            <a:headEnd/>
            <a:tailEnd/>
          </a:ln>
        </p:spPr>
      </p:pic>
      <p:sp>
        <p:nvSpPr>
          <p:cNvPr id="5" name="Oval 4"/>
          <p:cNvSpPr/>
          <p:nvPr/>
        </p:nvSpPr>
        <p:spPr>
          <a:xfrm>
            <a:off x="4724400" y="3733800"/>
            <a:ext cx="419100" cy="4191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A1.2.2.1.4</a:t>
            </a:r>
            <a:endParaRPr lang="en-US" dirty="0"/>
          </a:p>
        </p:txBody>
      </p:sp>
      <p:pic>
        <p:nvPicPr>
          <p:cNvPr id="55298" name="Picture 2"/>
          <p:cNvPicPr>
            <a:picLocks noGrp="1" noChangeAspect="1" noChangeArrowheads="1"/>
          </p:cNvPicPr>
          <p:nvPr>
            <p:ph idx="1"/>
          </p:nvPr>
        </p:nvPicPr>
        <p:blipFill>
          <a:blip r:embed="rId4" cstate="print"/>
          <a:srcRect/>
          <a:stretch>
            <a:fillRect/>
          </a:stretch>
        </p:blipFill>
        <p:spPr bwMode="auto">
          <a:xfrm>
            <a:off x="2133600" y="1447800"/>
            <a:ext cx="4901703" cy="4525963"/>
          </a:xfrm>
          <a:prstGeom prst="rect">
            <a:avLst/>
          </a:prstGeom>
          <a:noFill/>
          <a:ln w="9525">
            <a:noFill/>
            <a:miter lim="800000"/>
            <a:headEnd/>
            <a:tailEnd/>
          </a:ln>
        </p:spPr>
      </p:pic>
      <p:sp>
        <p:nvSpPr>
          <p:cNvPr id="4" name="Oval 3"/>
          <p:cNvSpPr/>
          <p:nvPr/>
        </p:nvSpPr>
        <p:spPr>
          <a:xfrm>
            <a:off x="2057400" y="4876800"/>
            <a:ext cx="381000" cy="3810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A1.2.2.2.1</a:t>
            </a:r>
            <a:endParaRPr lang="en-US" dirty="0"/>
          </a:p>
        </p:txBody>
      </p:sp>
      <p:pic>
        <p:nvPicPr>
          <p:cNvPr id="56322" name="Picture 2"/>
          <p:cNvPicPr>
            <a:picLocks noChangeAspect="1" noChangeArrowheads="1"/>
          </p:cNvPicPr>
          <p:nvPr/>
        </p:nvPicPr>
        <p:blipFill>
          <a:blip r:embed="rId4" cstate="print"/>
          <a:srcRect/>
          <a:stretch>
            <a:fillRect/>
          </a:stretch>
        </p:blipFill>
        <p:spPr bwMode="auto">
          <a:xfrm>
            <a:off x="644274" y="1371600"/>
            <a:ext cx="7813926" cy="5410200"/>
          </a:xfrm>
          <a:prstGeom prst="rect">
            <a:avLst/>
          </a:prstGeom>
          <a:noFill/>
          <a:ln w="9525">
            <a:noFill/>
            <a:miter lim="800000"/>
            <a:headEnd/>
            <a:tailEnd/>
          </a:ln>
        </p:spPr>
      </p:pic>
      <p:sp>
        <p:nvSpPr>
          <p:cNvPr id="4" name="Oval 3"/>
          <p:cNvSpPr/>
          <p:nvPr/>
        </p:nvSpPr>
        <p:spPr>
          <a:xfrm>
            <a:off x="622300" y="6515100"/>
            <a:ext cx="304800" cy="3048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A1.2.2</a:t>
            </a:r>
            <a:endParaRPr lang="en-US" dirty="0"/>
          </a:p>
        </p:txBody>
      </p:sp>
      <p:pic>
        <p:nvPicPr>
          <p:cNvPr id="57346" name="Picture 2"/>
          <p:cNvPicPr>
            <a:picLocks noGrp="1" noChangeAspect="1" noChangeArrowheads="1"/>
          </p:cNvPicPr>
          <p:nvPr>
            <p:ph idx="1"/>
          </p:nvPr>
        </p:nvPicPr>
        <p:blipFill>
          <a:blip r:embed="rId4" cstate="print"/>
          <a:srcRect/>
          <a:stretch>
            <a:fillRect/>
          </a:stretch>
        </p:blipFill>
        <p:spPr bwMode="auto">
          <a:xfrm>
            <a:off x="457200" y="1447800"/>
            <a:ext cx="8229600" cy="647891"/>
          </a:xfrm>
          <a:prstGeom prst="rect">
            <a:avLst/>
          </a:prstGeom>
          <a:noFill/>
          <a:ln w="9525">
            <a:noFill/>
            <a:miter lim="800000"/>
            <a:headEnd/>
            <a:tailEnd/>
          </a:ln>
        </p:spPr>
      </p:pic>
      <p:pic>
        <p:nvPicPr>
          <p:cNvPr id="57347" name="Picture 3"/>
          <p:cNvPicPr>
            <a:picLocks noChangeAspect="1" noChangeArrowheads="1"/>
          </p:cNvPicPr>
          <p:nvPr/>
        </p:nvPicPr>
        <p:blipFill>
          <a:blip r:embed="rId5" cstate="print"/>
          <a:srcRect/>
          <a:stretch>
            <a:fillRect/>
          </a:stretch>
        </p:blipFill>
        <p:spPr bwMode="auto">
          <a:xfrm>
            <a:off x="228600" y="2590800"/>
            <a:ext cx="8754272" cy="53860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p:cNvSpPr txBox="1"/>
              <p:nvPr/>
            </p:nvSpPr>
            <p:spPr>
              <a:xfrm>
                <a:off x="2954386" y="3962400"/>
                <a:ext cx="330269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a:rPr>
                        <m:t>.40</m:t>
                      </m:r>
                      <m:r>
                        <a:rPr lang="en-US" sz="3200" b="0" i="1" smtClean="0">
                          <a:solidFill>
                            <a:srgbClr val="FF0000"/>
                          </a:solidFill>
                          <a:latin typeface="Cambria Math"/>
                        </a:rPr>
                        <m:t>𝑥</m:t>
                      </m:r>
                      <m:r>
                        <a:rPr lang="en-US" sz="3200" b="0" i="1" smtClean="0">
                          <a:solidFill>
                            <a:srgbClr val="FF0000"/>
                          </a:solidFill>
                          <a:latin typeface="Cambria Math"/>
                        </a:rPr>
                        <m:t>+.25</m:t>
                      </m:r>
                      <m:r>
                        <a:rPr lang="en-US" sz="3200" b="0" i="1" smtClean="0">
                          <a:solidFill>
                            <a:srgbClr val="FF0000"/>
                          </a:solidFill>
                          <a:latin typeface="Cambria Math"/>
                        </a:rPr>
                        <m:t>𝑦</m:t>
                      </m:r>
                      <m:r>
                        <a:rPr lang="en-US" sz="3200" b="0" i="1" smtClean="0">
                          <a:solidFill>
                            <a:srgbClr val="FF0000"/>
                          </a:solidFill>
                          <a:latin typeface="Cambria Math"/>
                        </a:rPr>
                        <m:t>=10</m:t>
                      </m:r>
                    </m:oMath>
                  </m:oMathPara>
                </a14:m>
                <a:endParaRPr lang="en-US" sz="32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954386" y="3962400"/>
                <a:ext cx="3302699" cy="584775"/>
              </a:xfrm>
              <a:prstGeom prst="rect">
                <a:avLst/>
              </a:prstGeom>
              <a:blipFill rotWithShape="1">
                <a:blip r:embed="rId6"/>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A1.2.2</a:t>
            </a:r>
            <a:endParaRPr lang="en-US" dirty="0"/>
          </a:p>
        </p:txBody>
      </p:sp>
      <p:pic>
        <p:nvPicPr>
          <p:cNvPr id="57346" name="Picture 2"/>
          <p:cNvPicPr>
            <a:picLocks noGrp="1" noChangeAspect="1" noChangeArrowheads="1"/>
          </p:cNvPicPr>
          <p:nvPr>
            <p:ph idx="1"/>
          </p:nvPr>
        </p:nvPicPr>
        <p:blipFill>
          <a:blip r:embed="rId4" cstate="print"/>
          <a:srcRect/>
          <a:stretch>
            <a:fillRect/>
          </a:stretch>
        </p:blipFill>
        <p:spPr bwMode="auto">
          <a:xfrm>
            <a:off x="457200" y="1447800"/>
            <a:ext cx="8229600" cy="647891"/>
          </a:xfrm>
          <a:prstGeom prst="rect">
            <a:avLst/>
          </a:prstGeom>
          <a:noFill/>
          <a:ln w="9525">
            <a:noFill/>
            <a:miter lim="800000"/>
            <a:headEnd/>
            <a:tailEnd/>
          </a:ln>
        </p:spPr>
      </p:pic>
      <p:pic>
        <p:nvPicPr>
          <p:cNvPr id="58370" name="Picture 2"/>
          <p:cNvPicPr>
            <a:picLocks noChangeAspect="1" noChangeArrowheads="1"/>
          </p:cNvPicPr>
          <p:nvPr/>
        </p:nvPicPr>
        <p:blipFill>
          <a:blip r:embed="rId5" cstate="print"/>
          <a:srcRect/>
          <a:stretch>
            <a:fillRect/>
          </a:stretch>
        </p:blipFill>
        <p:spPr bwMode="auto">
          <a:xfrm>
            <a:off x="1447800" y="2438400"/>
            <a:ext cx="5860003" cy="3871912"/>
          </a:xfrm>
          <a:prstGeom prst="rect">
            <a:avLst/>
          </a:prstGeom>
          <a:noFill/>
          <a:ln w="9525">
            <a:noFill/>
            <a:miter lim="800000"/>
            <a:headEnd/>
            <a:tailEnd/>
          </a:ln>
        </p:spPr>
      </p:pic>
      <p:cxnSp>
        <p:nvCxnSpPr>
          <p:cNvPr id="4" name="Straight Connector 3"/>
          <p:cNvCxnSpPr/>
          <p:nvPr/>
        </p:nvCxnSpPr>
        <p:spPr>
          <a:xfrm>
            <a:off x="4377801" y="3810000"/>
            <a:ext cx="1260999" cy="20288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A1.1.1.3.1</a:t>
            </a:r>
            <a:endParaRPr lang="en-US" dirty="0"/>
          </a:p>
        </p:txBody>
      </p:sp>
      <p:pic>
        <p:nvPicPr>
          <p:cNvPr id="5122" name="Picture 2"/>
          <p:cNvPicPr>
            <a:picLocks noGrp="1" noChangeAspect="1" noChangeArrowheads="1"/>
          </p:cNvPicPr>
          <p:nvPr>
            <p:ph idx="1"/>
          </p:nvPr>
        </p:nvPicPr>
        <p:blipFill>
          <a:blip r:embed="rId4" cstate="print"/>
          <a:srcRect/>
          <a:stretch>
            <a:fillRect/>
          </a:stretch>
        </p:blipFill>
        <p:spPr bwMode="auto">
          <a:xfrm>
            <a:off x="1295400" y="1676400"/>
            <a:ext cx="6567488" cy="4741295"/>
          </a:xfrm>
          <a:prstGeom prst="rect">
            <a:avLst/>
          </a:prstGeom>
          <a:noFill/>
          <a:ln w="9525">
            <a:noFill/>
            <a:miter lim="800000"/>
            <a:headEnd/>
            <a:tailEnd/>
          </a:ln>
        </p:spPr>
      </p:pic>
      <p:sp>
        <p:nvSpPr>
          <p:cNvPr id="4" name="Oval 3"/>
          <p:cNvSpPr/>
          <p:nvPr/>
        </p:nvSpPr>
        <p:spPr>
          <a:xfrm>
            <a:off x="1219200" y="32004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A1.2.2</a:t>
            </a:r>
            <a:endParaRPr lang="en-US" dirty="0"/>
          </a:p>
        </p:txBody>
      </p:sp>
      <p:pic>
        <p:nvPicPr>
          <p:cNvPr id="57346" name="Picture 2"/>
          <p:cNvPicPr>
            <a:picLocks noGrp="1" noChangeAspect="1" noChangeArrowheads="1"/>
          </p:cNvPicPr>
          <p:nvPr>
            <p:ph idx="1"/>
          </p:nvPr>
        </p:nvPicPr>
        <p:blipFill>
          <a:blip r:embed="rId4" cstate="print"/>
          <a:srcRect/>
          <a:stretch>
            <a:fillRect/>
          </a:stretch>
        </p:blipFill>
        <p:spPr bwMode="auto">
          <a:xfrm>
            <a:off x="457200" y="1447800"/>
            <a:ext cx="8229600" cy="647891"/>
          </a:xfrm>
          <a:prstGeom prst="rect">
            <a:avLst/>
          </a:prstGeom>
          <a:noFill/>
          <a:ln w="9525">
            <a:noFill/>
            <a:miter lim="800000"/>
            <a:headEnd/>
            <a:tailEnd/>
          </a:ln>
        </p:spPr>
      </p:pic>
      <p:pic>
        <p:nvPicPr>
          <p:cNvPr id="59396" name="Picture 4"/>
          <p:cNvPicPr>
            <a:picLocks noChangeAspect="1" noChangeArrowheads="1"/>
          </p:cNvPicPr>
          <p:nvPr/>
        </p:nvPicPr>
        <p:blipFill>
          <a:blip r:embed="rId5" cstate="print"/>
          <a:srcRect/>
          <a:stretch>
            <a:fillRect/>
          </a:stretch>
        </p:blipFill>
        <p:spPr bwMode="auto">
          <a:xfrm>
            <a:off x="533400" y="2438400"/>
            <a:ext cx="5743575" cy="4286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p:cNvSpPr txBox="1"/>
              <p:nvPr/>
            </p:nvSpPr>
            <p:spPr>
              <a:xfrm>
                <a:off x="3810000" y="3352800"/>
                <a:ext cx="879856" cy="1017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a:rPr>
                        <m:t>−</m:t>
                      </m:r>
                      <m:f>
                        <m:fPr>
                          <m:ctrlPr>
                            <a:rPr lang="en-US" sz="3200" i="1" smtClean="0">
                              <a:solidFill>
                                <a:srgbClr val="FF0000"/>
                              </a:solidFill>
                              <a:latin typeface="Cambria Math"/>
                            </a:rPr>
                          </m:ctrlPr>
                        </m:fPr>
                        <m:num>
                          <m:r>
                            <a:rPr lang="en-US" sz="3200" b="0" i="1" smtClean="0">
                              <a:solidFill>
                                <a:srgbClr val="FF0000"/>
                              </a:solidFill>
                              <a:latin typeface="Cambria Math"/>
                            </a:rPr>
                            <m:t>8</m:t>
                          </m:r>
                        </m:num>
                        <m:den>
                          <m:r>
                            <a:rPr lang="en-US" sz="3200" b="0" i="1" smtClean="0">
                              <a:solidFill>
                                <a:srgbClr val="FF0000"/>
                              </a:solidFill>
                              <a:latin typeface="Cambria Math"/>
                            </a:rPr>
                            <m:t>5</m:t>
                          </m:r>
                        </m:den>
                      </m:f>
                    </m:oMath>
                  </m:oMathPara>
                </a14:m>
                <a:endParaRPr lang="en-US" sz="32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810000" y="3352800"/>
                <a:ext cx="879856" cy="1017523"/>
              </a:xfrm>
              <a:prstGeom prst="rect">
                <a:avLst/>
              </a:prstGeom>
              <a:blipFill rotWithShape="1">
                <a:blip r:embed="rId6"/>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A1.2.2</a:t>
            </a:r>
            <a:endParaRPr lang="en-US" dirty="0"/>
          </a:p>
        </p:txBody>
      </p:sp>
      <p:pic>
        <p:nvPicPr>
          <p:cNvPr id="57346" name="Picture 2"/>
          <p:cNvPicPr>
            <a:picLocks noGrp="1" noChangeAspect="1" noChangeArrowheads="1"/>
          </p:cNvPicPr>
          <p:nvPr>
            <p:ph idx="1"/>
          </p:nvPr>
        </p:nvPicPr>
        <p:blipFill>
          <a:blip r:embed="rId4" cstate="print"/>
          <a:srcRect/>
          <a:stretch>
            <a:fillRect/>
          </a:stretch>
        </p:blipFill>
        <p:spPr bwMode="auto">
          <a:xfrm>
            <a:off x="457200" y="1447800"/>
            <a:ext cx="8229600" cy="647891"/>
          </a:xfrm>
          <a:prstGeom prst="rect">
            <a:avLst/>
          </a:prstGeom>
          <a:noFill/>
          <a:ln w="9525">
            <a:noFill/>
            <a:miter lim="800000"/>
            <a:headEnd/>
            <a:tailEnd/>
          </a:ln>
        </p:spPr>
      </p:pic>
      <p:pic>
        <p:nvPicPr>
          <p:cNvPr id="60418" name="Picture 2"/>
          <p:cNvPicPr>
            <a:picLocks noChangeAspect="1" noChangeArrowheads="1"/>
          </p:cNvPicPr>
          <p:nvPr/>
        </p:nvPicPr>
        <p:blipFill>
          <a:blip r:embed="rId5" cstate="print"/>
          <a:srcRect/>
          <a:stretch>
            <a:fillRect/>
          </a:stretch>
        </p:blipFill>
        <p:spPr bwMode="auto">
          <a:xfrm>
            <a:off x="228600" y="2590800"/>
            <a:ext cx="7848600" cy="273259"/>
          </a:xfrm>
          <a:prstGeom prst="rect">
            <a:avLst/>
          </a:prstGeom>
          <a:noFill/>
          <a:ln w="9525">
            <a:noFill/>
            <a:miter lim="800000"/>
            <a:headEnd/>
            <a:tailEnd/>
          </a:ln>
        </p:spPr>
      </p:pic>
      <p:sp>
        <p:nvSpPr>
          <p:cNvPr id="3" name="TextBox 2"/>
          <p:cNvSpPr txBox="1"/>
          <p:nvPr/>
        </p:nvSpPr>
        <p:spPr>
          <a:xfrm>
            <a:off x="609600" y="3200400"/>
            <a:ext cx="7467600" cy="830997"/>
          </a:xfrm>
          <a:prstGeom prst="rect">
            <a:avLst/>
          </a:prstGeom>
          <a:noFill/>
        </p:spPr>
        <p:txBody>
          <a:bodyPr wrap="square" rtlCol="0">
            <a:spAutoFit/>
          </a:bodyPr>
          <a:lstStyle/>
          <a:p>
            <a:r>
              <a:rPr lang="en-US" sz="2400" dirty="0" smtClean="0">
                <a:solidFill>
                  <a:srgbClr val="FF0000"/>
                </a:solidFill>
              </a:rPr>
              <a:t>The slope represents the fact that for every 8 granola bars that Georgia purchases, she could by 5 fruit bars.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A1.2.2</a:t>
            </a:r>
            <a:endParaRPr lang="en-US" dirty="0"/>
          </a:p>
        </p:txBody>
      </p:sp>
      <p:pic>
        <p:nvPicPr>
          <p:cNvPr id="61442" name="Picture 2"/>
          <p:cNvPicPr>
            <a:picLocks noGrp="1" noChangeAspect="1" noChangeArrowheads="1"/>
          </p:cNvPicPr>
          <p:nvPr>
            <p:ph idx="1"/>
          </p:nvPr>
        </p:nvPicPr>
        <p:blipFill>
          <a:blip r:embed="rId4" cstate="print"/>
          <a:srcRect/>
          <a:stretch>
            <a:fillRect/>
          </a:stretch>
        </p:blipFill>
        <p:spPr bwMode="auto">
          <a:xfrm>
            <a:off x="762000" y="1371600"/>
            <a:ext cx="3095625" cy="371475"/>
          </a:xfrm>
          <a:prstGeom prst="rect">
            <a:avLst/>
          </a:prstGeom>
          <a:noFill/>
          <a:ln w="9525">
            <a:noFill/>
            <a:miter lim="800000"/>
            <a:headEnd/>
            <a:tailEnd/>
          </a:ln>
        </p:spPr>
      </p:pic>
      <p:pic>
        <p:nvPicPr>
          <p:cNvPr id="61443" name="Picture 3"/>
          <p:cNvPicPr>
            <a:picLocks noChangeAspect="1" noChangeArrowheads="1"/>
          </p:cNvPicPr>
          <p:nvPr/>
        </p:nvPicPr>
        <p:blipFill>
          <a:blip r:embed="rId5" cstate="print"/>
          <a:srcRect/>
          <a:stretch>
            <a:fillRect/>
          </a:stretch>
        </p:blipFill>
        <p:spPr bwMode="auto">
          <a:xfrm>
            <a:off x="685800" y="2133600"/>
            <a:ext cx="7239000" cy="9620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p:cNvSpPr txBox="1"/>
              <p:nvPr/>
            </p:nvSpPr>
            <p:spPr>
              <a:xfrm>
                <a:off x="3466256" y="3581400"/>
                <a:ext cx="1678088" cy="584775"/>
              </a:xfrm>
              <a:prstGeom prst="rect">
                <a:avLst/>
              </a:prstGeom>
              <a:noFill/>
            </p:spPr>
            <p:txBody>
              <a:bodyPr wrap="none" rtlCol="0">
                <a:spAutoFit/>
              </a:bodyPr>
              <a:lstStyle/>
              <a:p>
                <a14:m>
                  <m:oMath xmlns:m="http://schemas.openxmlformats.org/officeDocument/2006/math">
                    <m:r>
                      <a:rPr lang="en-US" sz="3200" b="0" i="1" smtClean="0">
                        <a:solidFill>
                          <a:srgbClr val="FF0000"/>
                        </a:solidFill>
                        <a:latin typeface="Cambria Math"/>
                      </a:rPr>
                      <m:t>14</m:t>
                    </m:r>
                  </m:oMath>
                </a14:m>
                <a:r>
                  <a:rPr lang="en-US" sz="3200" dirty="0" smtClean="0">
                    <a:solidFill>
                      <a:srgbClr val="FF0000"/>
                    </a:solidFill>
                  </a:rPr>
                  <a:t> hours</a:t>
                </a:r>
                <a:endParaRPr lang="en-US" sz="32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66256" y="3581400"/>
                <a:ext cx="1678088" cy="584775"/>
              </a:xfrm>
              <a:prstGeom prst="rect">
                <a:avLst/>
              </a:prstGeom>
              <a:blipFill rotWithShape="1">
                <a:blip r:embed="rId6"/>
                <a:stretch>
                  <a:fillRect t="-12632" r="-8000" b="-34737"/>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A1.2.2</a:t>
            </a:r>
            <a:endParaRPr lang="en-US" dirty="0"/>
          </a:p>
        </p:txBody>
      </p:sp>
      <p:pic>
        <p:nvPicPr>
          <p:cNvPr id="62466" name="Picture 2"/>
          <p:cNvPicPr>
            <a:picLocks noChangeAspect="1" noChangeArrowheads="1"/>
          </p:cNvPicPr>
          <p:nvPr/>
        </p:nvPicPr>
        <p:blipFill>
          <a:blip r:embed="rId4" cstate="print"/>
          <a:srcRect/>
          <a:stretch>
            <a:fillRect/>
          </a:stretch>
        </p:blipFill>
        <p:spPr bwMode="auto">
          <a:xfrm>
            <a:off x="533400" y="1524000"/>
            <a:ext cx="8250702" cy="9144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 name="TextBox 3"/>
              <p:cNvSpPr txBox="1"/>
              <p:nvPr/>
            </p:nvSpPr>
            <p:spPr>
              <a:xfrm>
                <a:off x="3797778" y="2895600"/>
                <a:ext cx="1721946" cy="584775"/>
              </a:xfrm>
              <a:prstGeom prst="rect">
                <a:avLst/>
              </a:prstGeom>
              <a:noFill/>
            </p:spPr>
            <p:txBody>
              <a:bodyPr wrap="none" rtlCol="0">
                <a:spAutoFit/>
              </a:bodyPr>
              <a:lstStyle/>
              <a:p>
                <a14:m>
                  <m:oMath xmlns:m="http://schemas.openxmlformats.org/officeDocument/2006/math">
                    <m:r>
                      <a:rPr lang="en-US" sz="3200" b="0" i="1" smtClean="0">
                        <a:solidFill>
                          <a:srgbClr val="FF0000"/>
                        </a:solidFill>
                        <a:latin typeface="Cambria Math"/>
                      </a:rPr>
                      <m:t>560</m:t>
                    </m:r>
                  </m:oMath>
                </a14:m>
                <a:r>
                  <a:rPr lang="en-US" sz="3200" dirty="0" smtClean="0">
                    <a:solidFill>
                      <a:srgbClr val="FF0000"/>
                    </a:solidFill>
                  </a:rPr>
                  <a:t> mph</a:t>
                </a:r>
                <a:endParaRPr lang="en-US" sz="32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797778" y="2895600"/>
                <a:ext cx="1721946" cy="584775"/>
              </a:xfrm>
              <a:prstGeom prst="rect">
                <a:avLst/>
              </a:prstGeom>
              <a:blipFill rotWithShape="1">
                <a:blip r:embed="rId5"/>
                <a:stretch>
                  <a:fillRect t="-12500" r="-8156" b="-34375"/>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A1.2.2</a:t>
            </a:r>
            <a:endParaRPr lang="en-US" dirty="0"/>
          </a:p>
        </p:txBody>
      </p:sp>
      <p:pic>
        <p:nvPicPr>
          <p:cNvPr id="63490" name="Picture 2"/>
          <p:cNvPicPr>
            <a:picLocks noChangeAspect="1" noChangeArrowheads="1"/>
          </p:cNvPicPr>
          <p:nvPr/>
        </p:nvPicPr>
        <p:blipFill>
          <a:blip r:embed="rId4" cstate="print"/>
          <a:srcRect/>
          <a:stretch>
            <a:fillRect/>
          </a:stretch>
        </p:blipFill>
        <p:spPr bwMode="auto">
          <a:xfrm>
            <a:off x="990600" y="1219200"/>
            <a:ext cx="7195566" cy="4052887"/>
          </a:xfrm>
          <a:prstGeom prst="rect">
            <a:avLst/>
          </a:prstGeom>
          <a:noFill/>
          <a:ln w="9525">
            <a:noFill/>
            <a:miter lim="800000"/>
            <a:headEnd/>
            <a:tailEnd/>
          </a:ln>
        </p:spPr>
      </p:pic>
      <p:pic>
        <p:nvPicPr>
          <p:cNvPr id="63491" name="Picture 3"/>
          <p:cNvPicPr>
            <a:picLocks noChangeAspect="1" noChangeArrowheads="1"/>
          </p:cNvPicPr>
          <p:nvPr/>
        </p:nvPicPr>
        <p:blipFill>
          <a:blip r:embed="rId5" cstate="print"/>
          <a:srcRect/>
          <a:stretch>
            <a:fillRect/>
          </a:stretch>
        </p:blipFill>
        <p:spPr bwMode="auto">
          <a:xfrm>
            <a:off x="304800" y="5486400"/>
            <a:ext cx="8586788" cy="5846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p:cNvSpPr txBox="1"/>
              <p:nvPr/>
            </p:nvSpPr>
            <p:spPr>
              <a:xfrm>
                <a:off x="3124200" y="6071000"/>
                <a:ext cx="250158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a:rPr>
                        <m:t>𝑦</m:t>
                      </m:r>
                      <m:r>
                        <a:rPr lang="en-US" sz="3200" b="0" i="1" smtClean="0">
                          <a:solidFill>
                            <a:srgbClr val="FF0000"/>
                          </a:solidFill>
                          <a:latin typeface="Cambria Math"/>
                        </a:rPr>
                        <m:t>=.00032</m:t>
                      </m:r>
                      <m:r>
                        <a:rPr lang="en-US" sz="3200" b="0" i="1" smtClean="0">
                          <a:solidFill>
                            <a:srgbClr val="FF0000"/>
                          </a:solidFill>
                          <a:latin typeface="Cambria Math"/>
                        </a:rPr>
                        <m:t>𝑥</m:t>
                      </m:r>
                    </m:oMath>
                  </m:oMathPara>
                </a14:m>
                <a:endParaRPr lang="en-US" sz="32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124200" y="6071000"/>
                <a:ext cx="2501582" cy="584775"/>
              </a:xfrm>
              <a:prstGeom prst="rect">
                <a:avLst/>
              </a:prstGeom>
              <a:blipFill rotWithShape="1">
                <a:blip r:embed="rId6"/>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A1.2.2</a:t>
            </a:r>
            <a:endParaRPr lang="en-US" dirty="0"/>
          </a:p>
        </p:txBody>
      </p:sp>
      <p:pic>
        <p:nvPicPr>
          <p:cNvPr id="64514" name="Picture 2"/>
          <p:cNvPicPr>
            <a:picLocks noChangeAspect="1" noChangeArrowheads="1"/>
          </p:cNvPicPr>
          <p:nvPr/>
        </p:nvPicPr>
        <p:blipFill>
          <a:blip r:embed="rId4" cstate="print"/>
          <a:srcRect/>
          <a:stretch>
            <a:fillRect/>
          </a:stretch>
        </p:blipFill>
        <p:spPr bwMode="auto">
          <a:xfrm>
            <a:off x="457200" y="1524000"/>
            <a:ext cx="8305800" cy="854594"/>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 name="TextBox 3"/>
              <p:cNvSpPr txBox="1"/>
              <p:nvPr/>
            </p:nvSpPr>
            <p:spPr>
              <a:xfrm>
                <a:off x="3454431" y="3276600"/>
                <a:ext cx="2311338" cy="791242"/>
              </a:xfrm>
              <a:prstGeom prst="rect">
                <a:avLst/>
              </a:prstGeom>
              <a:noFill/>
            </p:spPr>
            <p:txBody>
              <a:bodyPr wrap="none" rtlCol="0">
                <a:spAutoFit/>
              </a:bodyPr>
              <a:lstStyle/>
              <a:p>
                <a14:m>
                  <m:oMath xmlns:m="http://schemas.openxmlformats.org/officeDocument/2006/math">
                    <m:r>
                      <a:rPr lang="en-US" sz="3200" b="0" i="1" smtClean="0">
                        <a:solidFill>
                          <a:srgbClr val="FF0000"/>
                        </a:solidFill>
                        <a:latin typeface="Cambria Math"/>
                      </a:rPr>
                      <m:t>1166</m:t>
                    </m:r>
                    <m:f>
                      <m:fPr>
                        <m:ctrlPr>
                          <a:rPr lang="en-US" sz="3200" b="0" i="1" smtClean="0">
                            <a:solidFill>
                              <a:srgbClr val="FF0000"/>
                            </a:solidFill>
                            <a:latin typeface="Cambria Math"/>
                          </a:rPr>
                        </m:ctrlPr>
                      </m:fPr>
                      <m:num>
                        <m:r>
                          <a:rPr lang="en-US" sz="3200" b="0" i="1" smtClean="0">
                            <a:solidFill>
                              <a:srgbClr val="FF0000"/>
                            </a:solidFill>
                            <a:latin typeface="Cambria Math"/>
                          </a:rPr>
                          <m:t>2</m:t>
                        </m:r>
                      </m:num>
                      <m:den>
                        <m:r>
                          <a:rPr lang="en-US" sz="3200" b="0" i="1" smtClean="0">
                            <a:solidFill>
                              <a:srgbClr val="FF0000"/>
                            </a:solidFill>
                            <a:latin typeface="Cambria Math"/>
                          </a:rPr>
                          <m:t>3</m:t>
                        </m:r>
                      </m:den>
                    </m:f>
                  </m:oMath>
                </a14:m>
                <a:r>
                  <a:rPr lang="en-US" sz="3200" dirty="0" smtClean="0">
                    <a:solidFill>
                      <a:srgbClr val="FF0000"/>
                    </a:solidFill>
                  </a:rPr>
                  <a:t> miles</a:t>
                </a:r>
                <a:endParaRPr lang="en-US" sz="32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454431" y="3276600"/>
                <a:ext cx="2311338" cy="791242"/>
              </a:xfrm>
              <a:prstGeom prst="rect">
                <a:avLst/>
              </a:prstGeom>
              <a:blipFill rotWithShape="1">
                <a:blip r:embed="rId5"/>
                <a:stretch>
                  <a:fillRect r="-5541" b="-12403"/>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A1.2.3.1.1</a:t>
            </a:r>
            <a:endParaRPr lang="en-US" dirty="0"/>
          </a:p>
        </p:txBody>
      </p:sp>
      <p:pic>
        <p:nvPicPr>
          <p:cNvPr id="65538" name="Picture 2"/>
          <p:cNvPicPr>
            <a:picLocks noGrp="1" noChangeAspect="1" noChangeArrowheads="1"/>
          </p:cNvPicPr>
          <p:nvPr>
            <p:ph idx="1"/>
          </p:nvPr>
        </p:nvPicPr>
        <p:blipFill>
          <a:blip r:embed="rId4" cstate="print"/>
          <a:srcRect/>
          <a:stretch>
            <a:fillRect/>
          </a:stretch>
        </p:blipFill>
        <p:spPr bwMode="auto">
          <a:xfrm>
            <a:off x="1785937" y="1667669"/>
            <a:ext cx="5572125" cy="4391025"/>
          </a:xfrm>
          <a:prstGeom prst="rect">
            <a:avLst/>
          </a:prstGeom>
          <a:noFill/>
          <a:ln w="9525">
            <a:noFill/>
            <a:miter lim="800000"/>
            <a:headEnd/>
            <a:tailEnd/>
          </a:ln>
        </p:spPr>
      </p:pic>
      <p:sp>
        <p:nvSpPr>
          <p:cNvPr id="4" name="Oval 3"/>
          <p:cNvSpPr/>
          <p:nvPr/>
        </p:nvSpPr>
        <p:spPr>
          <a:xfrm>
            <a:off x="1676400" y="46482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A1.2.3.2.1</a:t>
            </a:r>
            <a:endParaRPr lang="en-US" dirty="0"/>
          </a:p>
        </p:txBody>
      </p:sp>
      <p:pic>
        <p:nvPicPr>
          <p:cNvPr id="66562" name="Picture 2"/>
          <p:cNvPicPr>
            <a:picLocks noGrp="1" noChangeAspect="1" noChangeArrowheads="1"/>
          </p:cNvPicPr>
          <p:nvPr>
            <p:ph idx="1"/>
          </p:nvPr>
        </p:nvPicPr>
        <p:blipFill>
          <a:blip r:embed="rId4" cstate="print"/>
          <a:srcRect/>
          <a:stretch>
            <a:fillRect/>
          </a:stretch>
        </p:blipFill>
        <p:spPr bwMode="auto">
          <a:xfrm>
            <a:off x="533400" y="1143000"/>
            <a:ext cx="8229600" cy="4368800"/>
          </a:xfrm>
          <a:prstGeom prst="rect">
            <a:avLst/>
          </a:prstGeom>
          <a:noFill/>
          <a:ln w="9525">
            <a:noFill/>
            <a:miter lim="800000"/>
            <a:headEnd/>
            <a:tailEnd/>
          </a:ln>
        </p:spPr>
      </p:pic>
      <p:pic>
        <p:nvPicPr>
          <p:cNvPr id="66563" name="Picture 3"/>
          <p:cNvPicPr>
            <a:picLocks noChangeAspect="1" noChangeArrowheads="1"/>
          </p:cNvPicPr>
          <p:nvPr/>
        </p:nvPicPr>
        <p:blipFill>
          <a:blip r:embed="rId5" cstate="print"/>
          <a:srcRect/>
          <a:stretch>
            <a:fillRect/>
          </a:stretch>
        </p:blipFill>
        <p:spPr bwMode="auto">
          <a:xfrm>
            <a:off x="1219200" y="5562600"/>
            <a:ext cx="573741" cy="1219200"/>
          </a:xfrm>
          <a:prstGeom prst="rect">
            <a:avLst/>
          </a:prstGeom>
          <a:noFill/>
          <a:ln w="9525">
            <a:noFill/>
            <a:miter lim="800000"/>
            <a:headEnd/>
            <a:tailEnd/>
          </a:ln>
        </p:spPr>
      </p:pic>
      <p:sp>
        <p:nvSpPr>
          <p:cNvPr id="5" name="Oval 4"/>
          <p:cNvSpPr/>
          <p:nvPr/>
        </p:nvSpPr>
        <p:spPr>
          <a:xfrm>
            <a:off x="1143000" y="5549900"/>
            <a:ext cx="381000" cy="3810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A1.2.3.2.2</a:t>
            </a:r>
            <a:endParaRPr lang="en-US" dirty="0"/>
          </a:p>
        </p:txBody>
      </p:sp>
      <p:pic>
        <p:nvPicPr>
          <p:cNvPr id="67586" name="Picture 2"/>
          <p:cNvPicPr>
            <a:picLocks noGrp="1" noChangeAspect="1" noChangeArrowheads="1"/>
          </p:cNvPicPr>
          <p:nvPr>
            <p:ph idx="1"/>
          </p:nvPr>
        </p:nvPicPr>
        <p:blipFill>
          <a:blip r:embed="rId4" cstate="print"/>
          <a:srcRect/>
          <a:stretch>
            <a:fillRect/>
          </a:stretch>
        </p:blipFill>
        <p:spPr bwMode="auto">
          <a:xfrm>
            <a:off x="1268192" y="1600200"/>
            <a:ext cx="6607616" cy="4525963"/>
          </a:xfrm>
          <a:prstGeom prst="rect">
            <a:avLst/>
          </a:prstGeom>
          <a:noFill/>
          <a:ln w="9525">
            <a:noFill/>
            <a:miter lim="800000"/>
            <a:headEnd/>
            <a:tailEnd/>
          </a:ln>
        </p:spPr>
      </p:pic>
      <p:sp>
        <p:nvSpPr>
          <p:cNvPr id="4" name="Oval 3"/>
          <p:cNvSpPr/>
          <p:nvPr/>
        </p:nvSpPr>
        <p:spPr>
          <a:xfrm>
            <a:off x="1238250" y="4953000"/>
            <a:ext cx="266700" cy="2667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A1.2.3.2.3</a:t>
            </a:r>
            <a:endParaRPr lang="en-US" dirty="0"/>
          </a:p>
        </p:txBody>
      </p:sp>
      <p:pic>
        <p:nvPicPr>
          <p:cNvPr id="68610" name="Picture 2"/>
          <p:cNvPicPr>
            <a:picLocks noGrp="1" noChangeAspect="1" noChangeArrowheads="1"/>
          </p:cNvPicPr>
          <p:nvPr>
            <p:ph idx="1"/>
          </p:nvPr>
        </p:nvPicPr>
        <p:blipFill>
          <a:blip r:embed="rId4" cstate="print"/>
          <a:srcRect/>
          <a:stretch>
            <a:fillRect/>
          </a:stretch>
        </p:blipFill>
        <p:spPr bwMode="auto">
          <a:xfrm>
            <a:off x="838200" y="1143000"/>
            <a:ext cx="7671001" cy="4525963"/>
          </a:xfrm>
          <a:prstGeom prst="rect">
            <a:avLst/>
          </a:prstGeom>
          <a:noFill/>
          <a:ln w="9525">
            <a:noFill/>
            <a:miter lim="800000"/>
            <a:headEnd/>
            <a:tailEnd/>
          </a:ln>
        </p:spPr>
      </p:pic>
      <p:pic>
        <p:nvPicPr>
          <p:cNvPr id="68611" name="Picture 3"/>
          <p:cNvPicPr>
            <a:picLocks noChangeAspect="1" noChangeArrowheads="1"/>
          </p:cNvPicPr>
          <p:nvPr/>
        </p:nvPicPr>
        <p:blipFill>
          <a:blip r:embed="rId5" cstate="print"/>
          <a:srcRect/>
          <a:stretch>
            <a:fillRect/>
          </a:stretch>
        </p:blipFill>
        <p:spPr bwMode="auto">
          <a:xfrm>
            <a:off x="7239000" y="4876800"/>
            <a:ext cx="1571625" cy="1533525"/>
          </a:xfrm>
          <a:prstGeom prst="rect">
            <a:avLst/>
          </a:prstGeom>
          <a:noFill/>
          <a:ln w="9525">
            <a:noFill/>
            <a:miter lim="800000"/>
            <a:headEnd/>
            <a:tailEnd/>
          </a:ln>
        </p:spPr>
      </p:pic>
      <p:sp>
        <p:nvSpPr>
          <p:cNvPr id="5" name="Oval 4"/>
          <p:cNvSpPr/>
          <p:nvPr/>
        </p:nvSpPr>
        <p:spPr>
          <a:xfrm>
            <a:off x="7162800" y="5262562"/>
            <a:ext cx="381000" cy="3810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A1.1.1.4.1</a:t>
            </a:r>
            <a:endParaRPr lang="en-US" dirty="0"/>
          </a:p>
        </p:txBody>
      </p:sp>
      <p:pic>
        <p:nvPicPr>
          <p:cNvPr id="6146" name="Picture 2"/>
          <p:cNvPicPr>
            <a:picLocks noGrp="1" noChangeAspect="1" noChangeArrowheads="1"/>
          </p:cNvPicPr>
          <p:nvPr>
            <p:ph idx="1"/>
          </p:nvPr>
        </p:nvPicPr>
        <p:blipFill>
          <a:blip r:embed="rId4" cstate="print"/>
          <a:srcRect/>
          <a:stretch>
            <a:fillRect/>
          </a:stretch>
        </p:blipFill>
        <p:spPr bwMode="auto">
          <a:xfrm>
            <a:off x="914400" y="1752600"/>
            <a:ext cx="7391400" cy="4257546"/>
          </a:xfrm>
          <a:prstGeom prst="rect">
            <a:avLst/>
          </a:prstGeom>
          <a:noFill/>
          <a:ln w="9525">
            <a:noFill/>
            <a:miter lim="800000"/>
            <a:headEnd/>
            <a:tailEnd/>
          </a:ln>
        </p:spPr>
      </p:pic>
      <p:sp>
        <p:nvSpPr>
          <p:cNvPr id="4" name="Oval 3"/>
          <p:cNvSpPr/>
          <p:nvPr/>
        </p:nvSpPr>
        <p:spPr>
          <a:xfrm>
            <a:off x="838200" y="38862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A1.2.3.3.1</a:t>
            </a:r>
            <a:endParaRPr lang="en-US" dirty="0"/>
          </a:p>
        </p:txBody>
      </p:sp>
      <p:pic>
        <p:nvPicPr>
          <p:cNvPr id="69634" name="Picture 2"/>
          <p:cNvPicPr>
            <a:picLocks noGrp="1" noChangeAspect="1" noChangeArrowheads="1"/>
          </p:cNvPicPr>
          <p:nvPr>
            <p:ph idx="1"/>
          </p:nvPr>
        </p:nvPicPr>
        <p:blipFill>
          <a:blip r:embed="rId4" cstate="print"/>
          <a:srcRect/>
          <a:stretch>
            <a:fillRect/>
          </a:stretch>
        </p:blipFill>
        <p:spPr bwMode="auto">
          <a:xfrm>
            <a:off x="1828800" y="1600200"/>
            <a:ext cx="5419725" cy="4410075"/>
          </a:xfrm>
          <a:prstGeom prst="rect">
            <a:avLst/>
          </a:prstGeom>
          <a:noFill/>
          <a:ln w="9525">
            <a:noFill/>
            <a:miter lim="800000"/>
            <a:headEnd/>
            <a:tailEnd/>
          </a:ln>
        </p:spPr>
      </p:pic>
      <p:sp>
        <p:nvSpPr>
          <p:cNvPr id="4" name="Oval 3"/>
          <p:cNvSpPr/>
          <p:nvPr/>
        </p:nvSpPr>
        <p:spPr>
          <a:xfrm>
            <a:off x="1727200" y="31242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A1.2.3</a:t>
            </a:r>
            <a:endParaRPr lang="en-US" dirty="0"/>
          </a:p>
        </p:txBody>
      </p:sp>
      <p:pic>
        <p:nvPicPr>
          <p:cNvPr id="70658" name="Picture 2"/>
          <p:cNvPicPr>
            <a:picLocks noGrp="1" noChangeAspect="1" noChangeArrowheads="1"/>
          </p:cNvPicPr>
          <p:nvPr>
            <p:ph idx="1"/>
          </p:nvPr>
        </p:nvPicPr>
        <p:blipFill>
          <a:blip r:embed="rId4" cstate="print"/>
          <a:srcRect/>
          <a:stretch>
            <a:fillRect/>
          </a:stretch>
        </p:blipFill>
        <p:spPr bwMode="auto">
          <a:xfrm>
            <a:off x="533400" y="1447800"/>
            <a:ext cx="8229600" cy="2027144"/>
          </a:xfrm>
          <a:prstGeom prst="rect">
            <a:avLst/>
          </a:prstGeom>
          <a:noFill/>
          <a:ln w="9525">
            <a:noFill/>
            <a:miter lim="800000"/>
            <a:headEnd/>
            <a:tailEnd/>
          </a:ln>
        </p:spPr>
      </p:pic>
      <p:pic>
        <p:nvPicPr>
          <p:cNvPr id="70659" name="Picture 3"/>
          <p:cNvPicPr>
            <a:picLocks noChangeAspect="1" noChangeArrowheads="1"/>
          </p:cNvPicPr>
          <p:nvPr/>
        </p:nvPicPr>
        <p:blipFill>
          <a:blip r:embed="rId5" cstate="print"/>
          <a:srcRect/>
          <a:stretch>
            <a:fillRect/>
          </a:stretch>
        </p:blipFill>
        <p:spPr bwMode="auto">
          <a:xfrm>
            <a:off x="533400" y="3886200"/>
            <a:ext cx="5705475" cy="3143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p:cNvSpPr txBox="1"/>
              <p:nvPr/>
            </p:nvSpPr>
            <p:spPr>
              <a:xfrm>
                <a:off x="4207063" y="4662950"/>
                <a:ext cx="73289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a:rPr>
                        <m:t>40</m:t>
                      </m:r>
                    </m:oMath>
                  </m:oMathPara>
                </a14:m>
                <a:endParaRPr lang="en-US" sz="32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207063" y="4662950"/>
                <a:ext cx="732893" cy="584775"/>
              </a:xfrm>
              <a:prstGeom prst="rect">
                <a:avLst/>
              </a:prstGeom>
              <a:blipFill rotWithShape="1">
                <a:blip r:embed="rId6"/>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A1.2.3</a:t>
            </a:r>
            <a:endParaRPr lang="en-US" dirty="0"/>
          </a:p>
        </p:txBody>
      </p:sp>
      <p:pic>
        <p:nvPicPr>
          <p:cNvPr id="70658" name="Picture 2"/>
          <p:cNvPicPr>
            <a:picLocks noGrp="1" noChangeAspect="1" noChangeArrowheads="1"/>
          </p:cNvPicPr>
          <p:nvPr>
            <p:ph idx="1"/>
          </p:nvPr>
        </p:nvPicPr>
        <p:blipFill>
          <a:blip r:embed="rId4" cstate="print"/>
          <a:srcRect/>
          <a:stretch>
            <a:fillRect/>
          </a:stretch>
        </p:blipFill>
        <p:spPr bwMode="auto">
          <a:xfrm>
            <a:off x="533400" y="1447800"/>
            <a:ext cx="8229600" cy="2027144"/>
          </a:xfrm>
          <a:prstGeom prst="rect">
            <a:avLst/>
          </a:prstGeom>
          <a:noFill/>
          <a:ln w="9525">
            <a:noFill/>
            <a:miter lim="800000"/>
            <a:headEnd/>
            <a:tailEnd/>
          </a:ln>
        </p:spPr>
      </p:pic>
      <p:pic>
        <p:nvPicPr>
          <p:cNvPr id="71682" name="Picture 2"/>
          <p:cNvPicPr>
            <a:picLocks noChangeAspect="1" noChangeArrowheads="1"/>
          </p:cNvPicPr>
          <p:nvPr/>
        </p:nvPicPr>
        <p:blipFill>
          <a:blip r:embed="rId5" cstate="print"/>
          <a:srcRect/>
          <a:stretch>
            <a:fillRect/>
          </a:stretch>
        </p:blipFill>
        <p:spPr bwMode="auto">
          <a:xfrm>
            <a:off x="228600" y="3657600"/>
            <a:ext cx="8382000" cy="29907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p:cNvSpPr txBox="1"/>
              <p:nvPr/>
            </p:nvSpPr>
            <p:spPr>
              <a:xfrm>
                <a:off x="4038600" y="4800600"/>
                <a:ext cx="109837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a:rPr>
                        <m:t>25%</m:t>
                      </m:r>
                    </m:oMath>
                  </m:oMathPara>
                </a14:m>
                <a:endParaRPr lang="en-US" sz="32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38600" y="4800600"/>
                <a:ext cx="1098378" cy="584775"/>
              </a:xfrm>
              <a:prstGeom prst="rect">
                <a:avLst/>
              </a:prstGeom>
              <a:blipFill rotWithShape="1">
                <a:blip r:embed="rId6"/>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A1.2.3</a:t>
            </a:r>
            <a:endParaRPr lang="en-US" dirty="0"/>
          </a:p>
        </p:txBody>
      </p:sp>
      <p:pic>
        <p:nvPicPr>
          <p:cNvPr id="70658" name="Picture 2"/>
          <p:cNvPicPr>
            <a:picLocks noGrp="1" noChangeAspect="1" noChangeArrowheads="1"/>
          </p:cNvPicPr>
          <p:nvPr>
            <p:ph idx="1"/>
          </p:nvPr>
        </p:nvPicPr>
        <p:blipFill>
          <a:blip r:embed="rId4" cstate="print"/>
          <a:srcRect/>
          <a:stretch>
            <a:fillRect/>
          </a:stretch>
        </p:blipFill>
        <p:spPr bwMode="auto">
          <a:xfrm>
            <a:off x="533400" y="1447800"/>
            <a:ext cx="8229600" cy="2027144"/>
          </a:xfrm>
          <a:prstGeom prst="rect">
            <a:avLst/>
          </a:prstGeom>
          <a:noFill/>
          <a:ln w="9525">
            <a:noFill/>
            <a:miter lim="800000"/>
            <a:headEnd/>
            <a:tailEnd/>
          </a:ln>
        </p:spPr>
      </p:pic>
      <p:pic>
        <p:nvPicPr>
          <p:cNvPr id="72706" name="Picture 2"/>
          <p:cNvPicPr>
            <a:picLocks noChangeAspect="1" noChangeArrowheads="1"/>
          </p:cNvPicPr>
          <p:nvPr/>
        </p:nvPicPr>
        <p:blipFill>
          <a:blip r:embed="rId5" cstate="print"/>
          <a:srcRect/>
          <a:stretch>
            <a:fillRect/>
          </a:stretch>
        </p:blipFill>
        <p:spPr bwMode="auto">
          <a:xfrm>
            <a:off x="457200" y="3810000"/>
            <a:ext cx="8077200" cy="783382"/>
          </a:xfrm>
          <a:prstGeom prst="rect">
            <a:avLst/>
          </a:prstGeom>
          <a:noFill/>
          <a:ln w="9525">
            <a:noFill/>
            <a:miter lim="800000"/>
            <a:headEnd/>
            <a:tailEnd/>
          </a:ln>
        </p:spPr>
      </p:pic>
      <p:sp>
        <p:nvSpPr>
          <p:cNvPr id="3" name="TextBox 2"/>
          <p:cNvSpPr txBox="1"/>
          <p:nvPr/>
        </p:nvSpPr>
        <p:spPr>
          <a:xfrm>
            <a:off x="304800" y="4876800"/>
            <a:ext cx="7924800" cy="1200329"/>
          </a:xfrm>
          <a:prstGeom prst="rect">
            <a:avLst/>
          </a:prstGeom>
          <a:noFill/>
        </p:spPr>
        <p:txBody>
          <a:bodyPr wrap="square" rtlCol="0">
            <a:spAutoFit/>
          </a:bodyPr>
          <a:lstStyle/>
          <a:p>
            <a:r>
              <a:rPr lang="en-US" sz="2400" dirty="0" smtClean="0">
                <a:solidFill>
                  <a:srgbClr val="FF0000"/>
                </a:solidFill>
              </a:rPr>
              <a:t>Half of the students scored greater than 68. The median marks the point where half of the students scored greater than. In this case, half of the students scored greater than 68, not 75.</a:t>
            </a:r>
            <a:endParaRPr lang="en-US" sz="2400" dirty="0">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A1.2.3</a:t>
            </a:r>
            <a:endParaRPr lang="en-US" dirty="0"/>
          </a:p>
        </p:txBody>
      </p:sp>
      <p:pic>
        <p:nvPicPr>
          <p:cNvPr id="73730" name="Picture 2"/>
          <p:cNvPicPr>
            <a:picLocks noChangeAspect="1" noChangeArrowheads="1"/>
          </p:cNvPicPr>
          <p:nvPr/>
        </p:nvPicPr>
        <p:blipFill>
          <a:blip r:embed="rId4" cstate="print"/>
          <a:srcRect/>
          <a:stretch>
            <a:fillRect/>
          </a:stretch>
        </p:blipFill>
        <p:spPr bwMode="auto">
          <a:xfrm>
            <a:off x="457200" y="1219200"/>
            <a:ext cx="7904198" cy="4191000"/>
          </a:xfrm>
          <a:prstGeom prst="rect">
            <a:avLst/>
          </a:prstGeom>
          <a:noFill/>
          <a:ln w="9525">
            <a:noFill/>
            <a:miter lim="800000"/>
            <a:headEnd/>
            <a:tailEnd/>
          </a:ln>
        </p:spPr>
      </p:pic>
      <p:pic>
        <p:nvPicPr>
          <p:cNvPr id="73731" name="Picture 3"/>
          <p:cNvPicPr>
            <a:picLocks noChangeAspect="1" noChangeArrowheads="1"/>
          </p:cNvPicPr>
          <p:nvPr/>
        </p:nvPicPr>
        <p:blipFill>
          <a:blip r:embed="rId5" cstate="print"/>
          <a:srcRect/>
          <a:stretch>
            <a:fillRect/>
          </a:stretch>
        </p:blipFill>
        <p:spPr bwMode="auto">
          <a:xfrm>
            <a:off x="1143000" y="5562600"/>
            <a:ext cx="5686425" cy="400050"/>
          </a:xfrm>
          <a:prstGeom prst="rect">
            <a:avLst/>
          </a:prstGeom>
          <a:noFill/>
          <a:ln w="9525">
            <a:noFill/>
            <a:miter lim="800000"/>
            <a:headEnd/>
            <a:tailEnd/>
          </a:ln>
        </p:spPr>
      </p:pic>
      <p:cxnSp>
        <p:nvCxnSpPr>
          <p:cNvPr id="4" name="Straight Connector 3"/>
          <p:cNvCxnSpPr/>
          <p:nvPr/>
        </p:nvCxnSpPr>
        <p:spPr>
          <a:xfrm flipV="1">
            <a:off x="3657600" y="2514600"/>
            <a:ext cx="2057400" cy="533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A1.2.3</a:t>
            </a:r>
            <a:endParaRPr lang="en-US" dirty="0"/>
          </a:p>
        </p:txBody>
      </p:sp>
      <p:pic>
        <p:nvPicPr>
          <p:cNvPr id="74754" name="Picture 2"/>
          <p:cNvPicPr>
            <a:picLocks noGrp="1" noChangeAspect="1" noChangeArrowheads="1"/>
          </p:cNvPicPr>
          <p:nvPr>
            <p:ph idx="1"/>
          </p:nvPr>
        </p:nvPicPr>
        <p:blipFill>
          <a:blip r:embed="rId4" cstate="print"/>
          <a:srcRect/>
          <a:stretch>
            <a:fillRect/>
          </a:stretch>
        </p:blipFill>
        <p:spPr bwMode="auto">
          <a:xfrm>
            <a:off x="533400" y="1600200"/>
            <a:ext cx="8229600" cy="863768"/>
          </a:xfrm>
          <a:prstGeom prst="rect">
            <a:avLst/>
          </a:prstGeom>
          <a:noFill/>
          <a:ln w="9525">
            <a:noFill/>
            <a:miter lim="800000"/>
            <a:headEnd/>
            <a:tailEnd/>
          </a:ln>
        </p:spPr>
      </p:pic>
      <p:pic>
        <p:nvPicPr>
          <p:cNvPr id="74755" name="Picture 3"/>
          <p:cNvPicPr>
            <a:picLocks noChangeAspect="1" noChangeArrowheads="1"/>
          </p:cNvPicPr>
          <p:nvPr/>
        </p:nvPicPr>
        <p:blipFill>
          <a:blip r:embed="rId5" cstate="print"/>
          <a:srcRect/>
          <a:stretch>
            <a:fillRect/>
          </a:stretch>
        </p:blipFill>
        <p:spPr bwMode="auto">
          <a:xfrm>
            <a:off x="533400" y="2743200"/>
            <a:ext cx="5286375" cy="3333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p:cNvSpPr txBox="1"/>
              <p:nvPr/>
            </p:nvSpPr>
            <p:spPr>
              <a:xfrm>
                <a:off x="3962400" y="3505200"/>
                <a:ext cx="96051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a:rPr>
                        <m:t>146</m:t>
                      </m:r>
                    </m:oMath>
                  </m:oMathPara>
                </a14:m>
                <a:endParaRPr lang="en-US" sz="32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62400" y="3505200"/>
                <a:ext cx="960519" cy="584775"/>
              </a:xfrm>
              <a:prstGeom prst="rect">
                <a:avLst/>
              </a:prstGeom>
              <a:blipFill rotWithShape="1">
                <a:blip r:embed="rId6"/>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A1.2.3</a:t>
            </a:r>
            <a:endParaRPr lang="en-US" dirty="0"/>
          </a:p>
        </p:txBody>
      </p:sp>
      <p:pic>
        <p:nvPicPr>
          <p:cNvPr id="74754" name="Picture 2"/>
          <p:cNvPicPr>
            <a:picLocks noGrp="1" noChangeAspect="1" noChangeArrowheads="1"/>
          </p:cNvPicPr>
          <p:nvPr>
            <p:ph idx="1"/>
          </p:nvPr>
        </p:nvPicPr>
        <p:blipFill>
          <a:blip r:embed="rId4" cstate="print"/>
          <a:srcRect/>
          <a:stretch>
            <a:fillRect/>
          </a:stretch>
        </p:blipFill>
        <p:spPr bwMode="auto">
          <a:xfrm>
            <a:off x="533400" y="1600200"/>
            <a:ext cx="8229600" cy="863768"/>
          </a:xfrm>
          <a:prstGeom prst="rect">
            <a:avLst/>
          </a:prstGeom>
          <a:noFill/>
          <a:ln w="9525">
            <a:noFill/>
            <a:miter lim="800000"/>
            <a:headEnd/>
            <a:tailEnd/>
          </a:ln>
        </p:spPr>
      </p:pic>
      <p:pic>
        <p:nvPicPr>
          <p:cNvPr id="75778" name="Picture 2"/>
          <p:cNvPicPr>
            <a:picLocks noChangeAspect="1" noChangeArrowheads="1"/>
          </p:cNvPicPr>
          <p:nvPr/>
        </p:nvPicPr>
        <p:blipFill>
          <a:blip r:embed="rId5" cstate="print"/>
          <a:srcRect/>
          <a:stretch>
            <a:fillRect/>
          </a:stretch>
        </p:blipFill>
        <p:spPr bwMode="auto">
          <a:xfrm>
            <a:off x="609600" y="2971800"/>
            <a:ext cx="5048250" cy="3714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p:cNvSpPr txBox="1"/>
              <p:nvPr/>
            </p:nvSpPr>
            <p:spPr>
              <a:xfrm>
                <a:off x="4066184" y="3657600"/>
                <a:ext cx="96051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a:rPr>
                        <m:t>153</m:t>
                      </m:r>
                    </m:oMath>
                  </m:oMathPara>
                </a14:m>
                <a:endParaRPr lang="en-US" sz="32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066184" y="3657600"/>
                <a:ext cx="960519" cy="584775"/>
              </a:xfrm>
              <a:prstGeom prst="rect">
                <a:avLst/>
              </a:prstGeom>
              <a:blipFill rotWithShape="1">
                <a:blip r:embed="rId6"/>
                <a:stretch>
                  <a:fillRect/>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A1.2.3</a:t>
            </a:r>
            <a:endParaRPr lang="en-US" dirty="0"/>
          </a:p>
        </p:txBody>
      </p:sp>
      <p:pic>
        <p:nvPicPr>
          <p:cNvPr id="74754" name="Picture 2"/>
          <p:cNvPicPr>
            <a:picLocks noGrp="1" noChangeAspect="1" noChangeArrowheads="1"/>
          </p:cNvPicPr>
          <p:nvPr>
            <p:ph idx="1"/>
          </p:nvPr>
        </p:nvPicPr>
        <p:blipFill>
          <a:blip r:embed="rId4" cstate="print"/>
          <a:srcRect/>
          <a:stretch>
            <a:fillRect/>
          </a:stretch>
        </p:blipFill>
        <p:spPr bwMode="auto">
          <a:xfrm>
            <a:off x="533400" y="1600200"/>
            <a:ext cx="8229600" cy="863768"/>
          </a:xfrm>
          <a:prstGeom prst="rect">
            <a:avLst/>
          </a:prstGeom>
          <a:noFill/>
          <a:ln w="9525">
            <a:noFill/>
            <a:miter lim="800000"/>
            <a:headEnd/>
            <a:tailEnd/>
          </a:ln>
        </p:spPr>
      </p:pic>
      <p:pic>
        <p:nvPicPr>
          <p:cNvPr id="76802" name="Picture 2"/>
          <p:cNvPicPr>
            <a:picLocks noChangeAspect="1" noChangeArrowheads="1"/>
          </p:cNvPicPr>
          <p:nvPr/>
        </p:nvPicPr>
        <p:blipFill>
          <a:blip r:embed="rId5" cstate="print"/>
          <a:srcRect/>
          <a:stretch>
            <a:fillRect/>
          </a:stretch>
        </p:blipFill>
        <p:spPr bwMode="auto">
          <a:xfrm>
            <a:off x="457200" y="2819400"/>
            <a:ext cx="8210778" cy="89058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Box 4"/>
              <p:cNvSpPr txBox="1"/>
              <p:nvPr/>
            </p:nvSpPr>
            <p:spPr>
              <a:xfrm>
                <a:off x="3581400" y="4267200"/>
                <a:ext cx="2366353" cy="584775"/>
              </a:xfrm>
              <a:prstGeom prst="rect">
                <a:avLst/>
              </a:prstGeom>
              <a:noFill/>
            </p:spPr>
            <p:txBody>
              <a:bodyPr wrap="none" rtlCol="0">
                <a:spAutoFit/>
              </a:bodyPr>
              <a:lstStyle/>
              <a:p>
                <a14:m>
                  <m:oMath xmlns:m="http://schemas.openxmlformats.org/officeDocument/2006/math">
                    <m:r>
                      <a:rPr lang="en-US" sz="3200" b="0" i="1" smtClean="0">
                        <a:solidFill>
                          <a:srgbClr val="FF0000"/>
                        </a:solidFill>
                        <a:latin typeface="Cambria Math"/>
                      </a:rPr>
                      <m:t>148</m:t>
                    </m:r>
                  </m:oMath>
                </a14:m>
                <a:r>
                  <a:rPr lang="en-US" sz="3200" dirty="0" smtClean="0">
                    <a:solidFill>
                      <a:srgbClr val="FF0000"/>
                    </a:solidFill>
                  </a:rPr>
                  <a:t> and </a:t>
                </a:r>
                <a14:m>
                  <m:oMath xmlns:m="http://schemas.openxmlformats.org/officeDocument/2006/math">
                    <m:r>
                      <a:rPr lang="en-US" sz="3200" b="0" i="1" smtClean="0">
                        <a:solidFill>
                          <a:srgbClr val="FF0000"/>
                        </a:solidFill>
                        <a:latin typeface="Cambria Math"/>
                      </a:rPr>
                      <m:t>158</m:t>
                    </m:r>
                  </m:oMath>
                </a14:m>
                <a:endParaRPr lang="en-US" sz="32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81400" y="4267200"/>
                <a:ext cx="2366353" cy="584775"/>
              </a:xfrm>
              <a:prstGeom prst="rect">
                <a:avLst/>
              </a:prstGeom>
              <a:blipFill rotWithShape="1">
                <a:blip r:embed="rId6"/>
                <a:stretch>
                  <a:fillRect t="-12500" b="-34375"/>
                </a:stretch>
              </a:blipFill>
            </p:spPr>
            <p:txBody>
              <a:bodyPr/>
              <a:lstStyle/>
              <a:p>
                <a:r>
                  <a:rPr lang="en-US">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A1.1.1.5.1</a:t>
            </a:r>
            <a:endParaRPr lang="en-US" dirty="0"/>
          </a:p>
        </p:txBody>
      </p:sp>
      <p:pic>
        <p:nvPicPr>
          <p:cNvPr id="7170" name="Picture 2"/>
          <p:cNvPicPr>
            <a:picLocks noGrp="1" noChangeAspect="1" noChangeArrowheads="1"/>
          </p:cNvPicPr>
          <p:nvPr>
            <p:ph idx="1"/>
          </p:nvPr>
        </p:nvPicPr>
        <p:blipFill>
          <a:blip r:embed="rId4" cstate="print"/>
          <a:srcRect/>
          <a:stretch>
            <a:fillRect/>
          </a:stretch>
        </p:blipFill>
        <p:spPr bwMode="auto">
          <a:xfrm>
            <a:off x="990600" y="1752600"/>
            <a:ext cx="7148709" cy="4190206"/>
          </a:xfrm>
          <a:prstGeom prst="rect">
            <a:avLst/>
          </a:prstGeom>
          <a:noFill/>
          <a:ln w="9525">
            <a:noFill/>
            <a:miter lim="800000"/>
            <a:headEnd/>
            <a:tailEnd/>
          </a:ln>
        </p:spPr>
      </p:pic>
      <p:sp>
        <p:nvSpPr>
          <p:cNvPr id="4" name="Oval 3"/>
          <p:cNvSpPr/>
          <p:nvPr/>
        </p:nvSpPr>
        <p:spPr>
          <a:xfrm>
            <a:off x="954740" y="5029200"/>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A1.1.1.5.2</a:t>
            </a:r>
            <a:endParaRPr lang="en-US" dirty="0"/>
          </a:p>
        </p:txBody>
      </p:sp>
      <p:pic>
        <p:nvPicPr>
          <p:cNvPr id="8194" name="Picture 2"/>
          <p:cNvPicPr>
            <a:picLocks noGrp="1" noChangeAspect="1" noChangeArrowheads="1"/>
          </p:cNvPicPr>
          <p:nvPr>
            <p:ph idx="1"/>
          </p:nvPr>
        </p:nvPicPr>
        <p:blipFill>
          <a:blip r:embed="rId4" cstate="print"/>
          <a:srcRect/>
          <a:stretch>
            <a:fillRect/>
          </a:stretch>
        </p:blipFill>
        <p:spPr bwMode="auto">
          <a:xfrm>
            <a:off x="330934" y="1981200"/>
            <a:ext cx="8508266" cy="3656806"/>
          </a:xfrm>
          <a:prstGeom prst="rect">
            <a:avLst/>
          </a:prstGeom>
          <a:noFill/>
          <a:ln w="9525">
            <a:noFill/>
            <a:miter lim="800000"/>
            <a:headEnd/>
            <a:tailEnd/>
          </a:ln>
        </p:spPr>
      </p:pic>
      <p:sp>
        <p:nvSpPr>
          <p:cNvPr id="4" name="Oval 3"/>
          <p:cNvSpPr/>
          <p:nvPr/>
        </p:nvSpPr>
        <p:spPr>
          <a:xfrm>
            <a:off x="304800" y="4544658"/>
            <a:ext cx="533400" cy="533400"/>
          </a:xfrm>
          <a:prstGeom prst="ellipse">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670</Words>
  <Application>Microsoft Office PowerPoint</Application>
  <PresentationFormat>On-screen Show (4:3)</PresentationFormat>
  <Paragraphs>207</Paragraphs>
  <Slides>77</Slides>
  <Notes>77</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Algebra I  Keystone Exam Sample Questions</vt:lpstr>
      <vt:lpstr>A1.1.1.1.1</vt:lpstr>
      <vt:lpstr>A.1.1.1.1.2</vt:lpstr>
      <vt:lpstr>A.1.1.1.1.2</vt:lpstr>
      <vt:lpstr>A1.1.1.2.1</vt:lpstr>
      <vt:lpstr>A1.1.1.3.1</vt:lpstr>
      <vt:lpstr>A1.1.1.4.1</vt:lpstr>
      <vt:lpstr>A1.1.1.5.1</vt:lpstr>
      <vt:lpstr>A1.1.1.5.2</vt:lpstr>
      <vt:lpstr>A1.1.1.5.3</vt:lpstr>
      <vt:lpstr>A1.1.1</vt:lpstr>
      <vt:lpstr>A1.1.1</vt:lpstr>
      <vt:lpstr>A1.1.1</vt:lpstr>
      <vt:lpstr>A1.1.1</vt:lpstr>
      <vt:lpstr>A1.1.1</vt:lpstr>
      <vt:lpstr>A1.1.1</vt:lpstr>
      <vt:lpstr>A1.1.1</vt:lpstr>
      <vt:lpstr>A1.1.2.1.1</vt:lpstr>
      <vt:lpstr>A1.1.2.1.2</vt:lpstr>
      <vt:lpstr>A1.1.2.1.3</vt:lpstr>
      <vt:lpstr>A1.1.2.2.1</vt:lpstr>
      <vt:lpstr>A1.1.2.2.2</vt:lpstr>
      <vt:lpstr>A1.1.2</vt:lpstr>
      <vt:lpstr>A1.1.2</vt:lpstr>
      <vt:lpstr>A1.1.2</vt:lpstr>
      <vt:lpstr>A1.1.2</vt:lpstr>
      <vt:lpstr>A1.1.2</vt:lpstr>
      <vt:lpstr>A1.1.2</vt:lpstr>
      <vt:lpstr>A1.1.3.1.1</vt:lpstr>
      <vt:lpstr>A1.1.3.1.2</vt:lpstr>
      <vt:lpstr>A1.1.3.1.3</vt:lpstr>
      <vt:lpstr>A1.1.3.2.1</vt:lpstr>
      <vt:lpstr>A1.1.3.2.2</vt:lpstr>
      <vt:lpstr>A1.1.3</vt:lpstr>
      <vt:lpstr>A1.1.3</vt:lpstr>
      <vt:lpstr>A1.1.3</vt:lpstr>
      <vt:lpstr>A1.1.3</vt:lpstr>
      <vt:lpstr>A1.1.3</vt:lpstr>
      <vt:lpstr>A1.1.3</vt:lpstr>
      <vt:lpstr>A1.2.1.1.1</vt:lpstr>
      <vt:lpstr>A1.2.1.1.2</vt:lpstr>
      <vt:lpstr>A1.2.1.1.3</vt:lpstr>
      <vt:lpstr>A1.2.1.2.1</vt:lpstr>
      <vt:lpstr>A1.2.1.2.2</vt:lpstr>
      <vt:lpstr>A1.2.1</vt:lpstr>
      <vt:lpstr>A1.2.1</vt:lpstr>
      <vt:lpstr>A1.2.1</vt:lpstr>
      <vt:lpstr>A1.2.1</vt:lpstr>
      <vt:lpstr>A1.2.1</vt:lpstr>
      <vt:lpstr>A1.2.1</vt:lpstr>
      <vt:lpstr>A1.2.1</vt:lpstr>
      <vt:lpstr>A1.2.1</vt:lpstr>
      <vt:lpstr>A1.2.2.1.1</vt:lpstr>
      <vt:lpstr>A1.2.2.1.2</vt:lpstr>
      <vt:lpstr>A1.2.2.1.3</vt:lpstr>
      <vt:lpstr>A1.2.2.1.4</vt:lpstr>
      <vt:lpstr>A1.2.2.2.1</vt:lpstr>
      <vt:lpstr>A1.2.2</vt:lpstr>
      <vt:lpstr>A1.2.2</vt:lpstr>
      <vt:lpstr>A1.2.2</vt:lpstr>
      <vt:lpstr>A1.2.2</vt:lpstr>
      <vt:lpstr>A1.2.2</vt:lpstr>
      <vt:lpstr>A1.2.2</vt:lpstr>
      <vt:lpstr>A1.2.2</vt:lpstr>
      <vt:lpstr>A1.2.2</vt:lpstr>
      <vt:lpstr>A1.2.3.1.1</vt:lpstr>
      <vt:lpstr>A1.2.3.2.1</vt:lpstr>
      <vt:lpstr>A1.2.3.2.2</vt:lpstr>
      <vt:lpstr>A1.2.3.2.3</vt:lpstr>
      <vt:lpstr>A1.2.3.3.1</vt:lpstr>
      <vt:lpstr>A1.2.3</vt:lpstr>
      <vt:lpstr>A1.2.3</vt:lpstr>
      <vt:lpstr>A1.2.3</vt:lpstr>
      <vt:lpstr>A1.2.3</vt:lpstr>
      <vt:lpstr>A1.2.3</vt:lpstr>
      <vt:lpstr>A1.2.3</vt:lpstr>
      <vt:lpstr>A1.2.3</vt:lpstr>
    </vt:vector>
  </TitlesOfParts>
  <Company>Abington Heights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I  Keystone Exam Sample Questions</dc:title>
  <dc:creator>Vincent E. Pricci</dc:creator>
  <cp:lastModifiedBy>User</cp:lastModifiedBy>
  <cp:revision>85</cp:revision>
  <dcterms:created xsi:type="dcterms:W3CDTF">2012-07-25T22:22:09Z</dcterms:created>
  <dcterms:modified xsi:type="dcterms:W3CDTF">2014-11-24T14:36:50Z</dcterms:modified>
</cp:coreProperties>
</file>